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56" r:id="rId2"/>
    <p:sldId id="409" r:id="rId3"/>
    <p:sldId id="402" r:id="rId4"/>
    <p:sldId id="374" r:id="rId5"/>
    <p:sldId id="395" r:id="rId6"/>
    <p:sldId id="419" r:id="rId7"/>
    <p:sldId id="399" r:id="rId8"/>
    <p:sldId id="401" r:id="rId9"/>
    <p:sldId id="344" r:id="rId10"/>
    <p:sldId id="345" r:id="rId11"/>
    <p:sldId id="357" r:id="rId12"/>
    <p:sldId id="400" r:id="rId13"/>
    <p:sldId id="418" r:id="rId14"/>
    <p:sldId id="382" r:id="rId15"/>
    <p:sldId id="392" r:id="rId16"/>
    <p:sldId id="403" r:id="rId17"/>
    <p:sldId id="390" r:id="rId18"/>
    <p:sldId id="391" r:id="rId19"/>
    <p:sldId id="422" r:id="rId20"/>
    <p:sldId id="423" r:id="rId21"/>
    <p:sldId id="407" r:id="rId22"/>
    <p:sldId id="379" r:id="rId23"/>
    <p:sldId id="378" r:id="rId24"/>
    <p:sldId id="380" r:id="rId25"/>
    <p:sldId id="381" r:id="rId26"/>
    <p:sldId id="406" r:id="rId27"/>
    <p:sldId id="405" r:id="rId28"/>
    <p:sldId id="398" r:id="rId29"/>
    <p:sldId id="372" r:id="rId30"/>
    <p:sldId id="412" r:id="rId31"/>
    <p:sldId id="413" r:id="rId32"/>
    <p:sldId id="426" r:id="rId33"/>
    <p:sldId id="416" r:id="rId34"/>
    <p:sldId id="424" r:id="rId35"/>
    <p:sldId id="414" r:id="rId36"/>
    <p:sldId id="429" r:id="rId37"/>
    <p:sldId id="404" r:id="rId38"/>
    <p:sldId id="369" r:id="rId39"/>
    <p:sldId id="420" r:id="rId40"/>
    <p:sldId id="410" r:id="rId41"/>
    <p:sldId id="415" r:id="rId42"/>
    <p:sldId id="421" r:id="rId43"/>
    <p:sldId id="425" r:id="rId44"/>
    <p:sldId id="427" r:id="rId45"/>
    <p:sldId id="430" r:id="rId46"/>
    <p:sldId id="431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36B23-F644-486B-BF23-A12ADBB8B27B}" type="datetimeFigureOut">
              <a:rPr lang="en-US" smtClean="0"/>
              <a:t>10/22/2014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CD2FA-BC2A-4B1A-B51E-222F17FA5BE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CD2FA-BC2A-4B1A-B51E-222F17FA5BE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714587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8007135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398010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682166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00994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25141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278478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273793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824743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0461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319013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14106-ACD1-2342-A4A6-3EEAA07BB0DF}" type="datetimeFigureOut">
              <a:rPr lang="en-US" smtClean="0"/>
              <a:pPr/>
              <a:t>10/22/2014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0E0D4-C72B-0844-91AB-EB1FDF36BF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817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Some Like it Hot! Some Like It Cold! 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rgbClr val="FFFF00"/>
                </a:solidFill>
              </a:rPr>
              <a:t>Four Billion Years of Climate Change on Planet Earth: The Cook’s Tour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Jonathan Ariel Forest Byrne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Earth and Space Science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Rising Sun Consulting, AMS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Climate Advisor: Cape Cod Baywatch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87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Solar Variability</a:t>
            </a:r>
            <a:r>
              <a:rPr lang="en-US" sz="2400" dirty="0" smtClean="0">
                <a:solidFill>
                  <a:srgbClr val="FFFF00"/>
                </a:solidFill>
              </a:rPr>
              <a:t>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u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5419" b="-4541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Solar constant =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1365 w/m</a:t>
            </a:r>
            <a:r>
              <a:rPr lang="en-US" sz="1800" b="1" baseline="30000" dirty="0" smtClean="0">
                <a:solidFill>
                  <a:srgbClr val="FFFF00"/>
                </a:solidFill>
              </a:rPr>
              <a:t>2</a:t>
            </a:r>
          </a:p>
          <a:p>
            <a:endParaRPr lang="en-US" sz="1800" b="1" baseline="30000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Sunspot cycle:  11 </a:t>
            </a:r>
            <a:r>
              <a:rPr lang="en-US" sz="2000" b="1" dirty="0" err="1" smtClean="0">
                <a:solidFill>
                  <a:srgbClr val="FFFF00"/>
                </a:solidFill>
              </a:rPr>
              <a:t>yrs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Increase  =  increase solar output =  warmer regimes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Decrease = decrease solar output = cooler regimes ( “Little Ice Age” 13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2000" b="1" dirty="0" smtClean="0">
                <a:solidFill>
                  <a:srgbClr val="FFFF00"/>
                </a:solidFill>
              </a:rPr>
              <a:t> – 19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th</a:t>
            </a:r>
            <a:r>
              <a:rPr lang="en-US" sz="2000" b="1" dirty="0" smtClean="0">
                <a:solidFill>
                  <a:srgbClr val="FFFF00"/>
                </a:solidFill>
              </a:rPr>
              <a:t> century)</a:t>
            </a:r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2505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Bolloid</a:t>
            </a:r>
            <a:r>
              <a:rPr lang="en-US" sz="2800" dirty="0" smtClean="0">
                <a:solidFill>
                  <a:srgbClr val="FFFF00"/>
                </a:solidFill>
              </a:rPr>
              <a:t> Impacts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NESC Asteroi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89" r="2088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b="1" dirty="0" smtClean="0">
                <a:solidFill>
                  <a:srgbClr val="FFFF00"/>
                </a:solidFill>
              </a:rPr>
              <a:t>Injection of dust particles, ash, and aerosols = </a:t>
            </a:r>
            <a:r>
              <a:rPr lang="en-US" sz="2400" b="1" i="1" dirty="0" smtClean="0">
                <a:solidFill>
                  <a:srgbClr val="FFFF00"/>
                </a:solidFill>
              </a:rPr>
              <a:t>increased</a:t>
            </a:r>
            <a:r>
              <a:rPr lang="en-US" sz="2400" b="1" dirty="0" smtClean="0">
                <a:solidFill>
                  <a:srgbClr val="FFFF00"/>
                </a:solidFill>
              </a:rPr>
              <a:t> albedo = </a:t>
            </a:r>
            <a:r>
              <a:rPr lang="en-US" sz="2400" b="1" i="1" dirty="0" smtClean="0">
                <a:solidFill>
                  <a:srgbClr val="FFFF00"/>
                </a:solidFill>
              </a:rPr>
              <a:t>decrease</a:t>
            </a:r>
            <a:r>
              <a:rPr lang="en-US" sz="2400" b="1" dirty="0" smtClean="0">
                <a:solidFill>
                  <a:srgbClr val="FFFF00"/>
                </a:solidFill>
              </a:rPr>
              <a:t> in global mean  temperature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u="sng" dirty="0" smtClean="0">
                <a:solidFill>
                  <a:srgbClr val="FFFF00"/>
                </a:solidFill>
              </a:rPr>
              <a:t>Example</a:t>
            </a:r>
            <a:r>
              <a:rPr lang="en-US" sz="2400" b="1" dirty="0" smtClean="0">
                <a:solidFill>
                  <a:srgbClr val="FFFF00"/>
                </a:solidFill>
              </a:rPr>
              <a:t>: KT Extinction 65 ma / bp ( Cretaceous / Tertiary boundary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943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Plate tectonics: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Volcanism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Volca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66" r="1506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Injection of greenhouse gases e.g. CO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</a:rPr>
              <a:t>  + CH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4  </a:t>
            </a:r>
            <a:r>
              <a:rPr lang="en-US" sz="2000" b="1" dirty="0" smtClean="0">
                <a:solidFill>
                  <a:srgbClr val="FFFF00"/>
                </a:solidFill>
              </a:rPr>
              <a:t> = </a:t>
            </a:r>
            <a:r>
              <a:rPr lang="en-US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warmer regime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( Deep historic 100 –  &gt;1000 x present levels?)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Injection of ash, aerosols = increase atmospheric albedo = </a:t>
            </a:r>
            <a:r>
              <a:rPr lang="en-US" sz="2000" b="1" i="1" dirty="0" smtClean="0">
                <a:solidFill>
                  <a:srgbClr val="CCFFCC"/>
                </a:solidFill>
              </a:rPr>
              <a:t>cooler regime</a:t>
            </a:r>
          </a:p>
          <a:p>
            <a:endParaRPr lang="en-US" sz="2000" b="1" i="1" dirty="0">
              <a:solidFill>
                <a:srgbClr val="CCFFCC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Vegetation = C0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</a:rPr>
              <a:t> Draw down 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495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Four Major Volcanic Events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19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– 20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century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AANESC Vol Grap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438" r="-13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881457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Ocean Currents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urrents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9913" b="-3991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Global circulation and distribution of  temperature.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Tectonic changes result in shifts / redistribution of temperature  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Coupled with atmospheric circulation e.g. 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Atlantic / Pacific gyres </a:t>
            </a:r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Sensitive to changes in </a:t>
            </a:r>
            <a:r>
              <a:rPr lang="en-US" sz="2000" b="1" dirty="0" err="1" smtClean="0">
                <a:solidFill>
                  <a:srgbClr val="FFFF00"/>
                </a:solidFill>
              </a:rPr>
              <a:t>thermohaline</a:t>
            </a:r>
            <a:r>
              <a:rPr lang="en-US" sz="2000" b="1" dirty="0" smtClean="0">
                <a:solidFill>
                  <a:srgbClr val="FFFF00"/>
                </a:solidFill>
              </a:rPr>
              <a:t> fluctuations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2303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err="1" smtClean="0">
                <a:solidFill>
                  <a:srgbClr val="FFFF00"/>
                </a:solidFill>
              </a:rPr>
              <a:t>Archean</a:t>
            </a:r>
            <a:r>
              <a:rPr lang="en-US" sz="3100" b="1" dirty="0" smtClean="0">
                <a:solidFill>
                  <a:srgbClr val="FFFF00"/>
                </a:solidFill>
              </a:rPr>
              <a:t> Eon:</a:t>
            </a:r>
            <a:br>
              <a:rPr lang="en-US" sz="3100" b="1" dirty="0" smtClean="0">
                <a:solidFill>
                  <a:srgbClr val="FFFF00"/>
                </a:solidFill>
              </a:rPr>
            </a:br>
            <a:r>
              <a:rPr lang="en-US" sz="2200" b="1" dirty="0" smtClean="0">
                <a:solidFill>
                  <a:srgbClr val="FFFF00"/>
                </a:solidFill>
              </a:rPr>
              <a:t> 4 </a:t>
            </a:r>
            <a:r>
              <a:rPr lang="en-US" sz="2200" b="1" dirty="0" err="1" smtClean="0">
                <a:solidFill>
                  <a:srgbClr val="FFFF00"/>
                </a:solidFill>
              </a:rPr>
              <a:t>ba</a:t>
            </a:r>
            <a:r>
              <a:rPr lang="en-US" sz="2200" b="1" dirty="0" smtClean="0">
                <a:solidFill>
                  <a:srgbClr val="FFFF00"/>
                </a:solidFill>
              </a:rPr>
              <a:t> </a:t>
            </a:r>
            <a:r>
              <a:rPr lang="en-US" sz="2700" b="1" dirty="0" smtClean="0">
                <a:solidFill>
                  <a:srgbClr val="FFFF00"/>
                </a:solidFill>
              </a:rPr>
              <a:t/>
            </a:r>
            <a:br>
              <a:rPr lang="en-US" sz="2700" b="1" dirty="0" smtClean="0">
                <a:solidFill>
                  <a:srgbClr val="FFFF00"/>
                </a:solidFill>
              </a:rPr>
            </a:br>
            <a:r>
              <a:rPr lang="en-US" sz="2700" b="1" dirty="0" smtClean="0">
                <a:solidFill>
                  <a:srgbClr val="FFFF00"/>
                </a:solidFill>
              </a:rPr>
              <a:t> ( </a:t>
            </a:r>
            <a:r>
              <a:rPr lang="en-US" dirty="0" smtClean="0">
                <a:solidFill>
                  <a:srgbClr val="FFFF00"/>
                </a:solidFill>
              </a:rPr>
              <a:t>billion annum  before present)</a:t>
            </a:r>
            <a:endParaRPr lang="en-US" sz="27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ANESC Dim Su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92" r="172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Dim Sun Hypothesis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Solar output = 30% less than present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Greenhouse gas saturation overcompensates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CO  = 380.000 ppm(?)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Mean global surface temp = 140 f ( ?)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4705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/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3100" dirty="0" smtClean="0">
                <a:solidFill>
                  <a:srgbClr val="FFFF00"/>
                </a:solidFill>
              </a:rPr>
              <a:t>Proterozoic Eon</a:t>
            </a:r>
            <a:br>
              <a:rPr lang="en-US" sz="3100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850 ma </a:t>
            </a:r>
            <a:r>
              <a:rPr lang="en-US" dirty="0" err="1" smtClean="0">
                <a:solidFill>
                  <a:srgbClr val="FFFF00"/>
                </a:solidFill>
              </a:rPr>
              <a:t>bp</a:t>
            </a:r>
            <a:r>
              <a:rPr lang="en-US" dirty="0" smtClean="0">
                <a:solidFill>
                  <a:srgbClr val="FFFF00"/>
                </a:solidFill>
              </a:rPr>
              <a:t> – 650 ma </a:t>
            </a:r>
            <a:r>
              <a:rPr lang="en-US" dirty="0" err="1" smtClean="0">
                <a:solidFill>
                  <a:srgbClr val="FFFF00"/>
                </a:solidFill>
              </a:rPr>
              <a:t>bp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3" descr="AANESC Rodini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624" b="-4062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Formation of </a:t>
            </a:r>
            <a:r>
              <a:rPr lang="en-US" sz="2000" b="1" dirty="0" err="1" smtClean="0">
                <a:solidFill>
                  <a:srgbClr val="FFFF00"/>
                </a:solidFill>
              </a:rPr>
              <a:t>Rodinia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 Oscillations: Global glacial / hot house regimes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i.e. Snowball (</a:t>
            </a:r>
            <a:r>
              <a:rPr lang="en-US" sz="2000" b="1" dirty="0" err="1" smtClean="0">
                <a:solidFill>
                  <a:srgbClr val="FFFF00"/>
                </a:solidFill>
              </a:rPr>
              <a:t>Slushball</a:t>
            </a:r>
            <a:r>
              <a:rPr lang="en-US" sz="2000" b="1" dirty="0" smtClean="0">
                <a:solidFill>
                  <a:srgbClr val="FFFF00"/>
                </a:solidFill>
              </a:rPr>
              <a:t>?) Earth: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Complete ( partial) global glaciation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561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Snowball Earth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nowball ma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011" r="-1001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b="1" dirty="0" smtClean="0">
                <a:solidFill>
                  <a:srgbClr val="FFFF00"/>
                </a:solidFill>
              </a:rPr>
              <a:t>Top: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Ice thickness 0 – 5,000 m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Center: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 Temperature  -110 – 10c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Bottom: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Precipitation  0 – 10,000 mm 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054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/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Snowball Earth Hypothesis</a:t>
            </a:r>
            <a:r>
              <a:rPr lang="en-US" sz="3200" b="1" dirty="0">
                <a:solidFill>
                  <a:srgbClr val="FFFF00"/>
                </a:solidFill>
              </a:rPr>
              <a:t/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2700" b="1" dirty="0" smtClean="0">
                <a:solidFill>
                  <a:srgbClr val="FFFF00"/>
                </a:solidFill>
              </a:rPr>
              <a:t>716 ma </a:t>
            </a:r>
            <a:r>
              <a:rPr lang="en-US" sz="2700" b="1" dirty="0" err="1" smtClean="0">
                <a:solidFill>
                  <a:srgbClr val="FFFF00"/>
                </a:solidFill>
              </a:rPr>
              <a:t>bp</a:t>
            </a:r>
            <a:r>
              <a:rPr lang="en-US" sz="2700" b="1" dirty="0" smtClean="0">
                <a:solidFill>
                  <a:srgbClr val="FFFF00"/>
                </a:solidFill>
              </a:rPr>
              <a:t> – 630 ma </a:t>
            </a:r>
            <a:r>
              <a:rPr lang="en-US" sz="2700" b="1" dirty="0" err="1" smtClean="0">
                <a:solidFill>
                  <a:srgbClr val="FFFF00"/>
                </a:solidFill>
              </a:rPr>
              <a:t>bp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snowball_earth_NSF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32" b="62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910475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Phanerozoic Era Temp / CO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ANESC Phan Temp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614" b="-4061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Graph ( </a:t>
            </a:r>
            <a:r>
              <a:rPr lang="en-US" sz="2000" b="1" dirty="0" err="1" smtClean="0">
                <a:solidFill>
                  <a:srgbClr val="FFFF00"/>
                </a:solidFill>
              </a:rPr>
              <a:t>Geocarb</a:t>
            </a:r>
            <a:r>
              <a:rPr lang="en-US" sz="2000" b="1" dirty="0" smtClean="0">
                <a:solidFill>
                  <a:srgbClr val="FFFF00"/>
                </a:solidFill>
              </a:rPr>
              <a:t> III) reflects additional climate </a:t>
            </a:r>
            <a:r>
              <a:rPr lang="en-US" sz="2000" b="1" dirty="0" err="1" smtClean="0">
                <a:solidFill>
                  <a:srgbClr val="FFFF00"/>
                </a:solidFill>
              </a:rPr>
              <a:t>forcings</a:t>
            </a:r>
            <a:r>
              <a:rPr lang="en-US" sz="2000" b="1" dirty="0" smtClean="0">
                <a:solidFill>
                  <a:srgbClr val="FFFF00"/>
                </a:solidFill>
              </a:rPr>
              <a:t>: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solidFill>
                  <a:srgbClr val="FFFF00"/>
                </a:solidFill>
              </a:rPr>
              <a:t>Milankovitch</a:t>
            </a:r>
            <a:r>
              <a:rPr lang="en-US" sz="2000" b="1" dirty="0" smtClean="0">
                <a:solidFill>
                  <a:srgbClr val="FFFF00"/>
                </a:solidFill>
              </a:rPr>
              <a:t> Cycles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Solar variability (-4%) during Cambrian = higher threshold for glaciation (</a:t>
            </a:r>
            <a:r>
              <a:rPr lang="en-US" sz="2000" b="1" dirty="0" err="1" smtClean="0">
                <a:solidFill>
                  <a:srgbClr val="FFFF00"/>
                </a:solidFill>
              </a:rPr>
              <a:t>e.g</a:t>
            </a:r>
            <a:r>
              <a:rPr lang="en-US" sz="2000" b="1" dirty="0" smtClean="0">
                <a:solidFill>
                  <a:srgbClr val="FFFF00"/>
                </a:solidFill>
              </a:rPr>
              <a:t> 3000 ppm)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Increase vegetation = Increase CO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</a:rPr>
              <a:t> down draw</a:t>
            </a:r>
          </a:p>
          <a:p>
            <a:pPr marL="342900" indent="-342900">
              <a:buFont typeface="Arial"/>
              <a:buChar char="•"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35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Some like it </a:t>
            </a:r>
            <a:r>
              <a:rPr lang="en-US" sz="3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hot!</a:t>
            </a:r>
            <a:r>
              <a:rPr lang="en-US" sz="2800" b="1" dirty="0" smtClean="0">
                <a:solidFill>
                  <a:srgbClr val="FFFF00"/>
                </a:solidFill>
              </a:rPr>
              <a:t>                         </a:t>
            </a:r>
            <a:r>
              <a:rPr lang="en-US" sz="3600" b="1" dirty="0" smtClean="0">
                <a:solidFill>
                  <a:srgbClr val="FFFF00"/>
                </a:solidFill>
              </a:rPr>
              <a:t> Some like it </a:t>
            </a:r>
            <a:r>
              <a:rPr lang="en-US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cold!</a:t>
            </a:r>
            <a:endParaRPr lang="en-US" sz="36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Hot house periods: Higher levels of  greenhouse gases e.g.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AANESC Devil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976" r="-16976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Glacial Maxima: Low CO</a:t>
            </a:r>
            <a:r>
              <a:rPr lang="en-US" baseline="-25000" dirty="0" smtClean="0">
                <a:solidFill>
                  <a:srgbClr val="FFFF00"/>
                </a:solidFill>
              </a:rPr>
              <a:t>2</a:t>
            </a:r>
            <a:r>
              <a:rPr lang="en-US" dirty="0" smtClean="0">
                <a:solidFill>
                  <a:srgbClr val="FFFF00"/>
                </a:solidFill>
              </a:rPr>
              <a:t>  ; Orbital + Sub Orbital forcing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" name="Content Placeholder 13" descr="AANESC Snowman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6960" b="-369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24646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Paleozoic Era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543 ma </a:t>
            </a:r>
            <a:r>
              <a:rPr lang="en-US" sz="2400" b="1" dirty="0" err="1" smtClean="0">
                <a:solidFill>
                  <a:srgbClr val="FFFF00"/>
                </a:solidFill>
              </a:rPr>
              <a:t>bp</a:t>
            </a:r>
            <a:r>
              <a:rPr lang="en-US" sz="2400" b="1" dirty="0" smtClean="0">
                <a:solidFill>
                  <a:srgbClr val="FFFF00"/>
                </a:solidFill>
              </a:rPr>
              <a:t> = 245 ma </a:t>
            </a:r>
            <a:r>
              <a:rPr lang="en-US" sz="2400" b="1" dirty="0" err="1" smtClean="0">
                <a:solidFill>
                  <a:srgbClr val="FFFF00"/>
                </a:solidFill>
              </a:rPr>
              <a:t>bp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ANESC Pale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905" r="-209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629548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Paleozoic Era</a:t>
            </a:r>
            <a:br>
              <a:rPr lang="en-US" sz="2800" dirty="0" smtClean="0">
                <a:solidFill>
                  <a:srgbClr val="FFFF00"/>
                </a:solidFill>
              </a:rPr>
            </a:b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ANESC Paleo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8400" b="-284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Oscillations between </a:t>
            </a: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warm</a:t>
            </a:r>
            <a:r>
              <a:rPr lang="en-US" sz="2000" b="1" dirty="0" smtClean="0">
                <a:solidFill>
                  <a:srgbClr val="FFFF00"/>
                </a:solidFill>
              </a:rPr>
              <a:t> ( dry)  and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cold</a:t>
            </a:r>
            <a:r>
              <a:rPr lang="en-US" sz="2000" b="1" dirty="0" smtClean="0">
                <a:solidFill>
                  <a:srgbClr val="FFFF00"/>
                </a:solidFill>
              </a:rPr>
              <a:t> ( glacial regimes)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Two significant extinction events e.g. Permian.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Carboniferous 398 ma </a:t>
            </a:r>
            <a:r>
              <a:rPr lang="en-US" sz="2000" b="1" dirty="0" err="1" smtClean="0">
                <a:solidFill>
                  <a:srgbClr val="FFFF00"/>
                </a:solidFill>
              </a:rPr>
              <a:t>bp</a:t>
            </a:r>
            <a:r>
              <a:rPr lang="en-US" sz="2000" b="1" dirty="0" smtClean="0">
                <a:solidFill>
                  <a:srgbClr val="FFFF00"/>
                </a:solidFill>
              </a:rPr>
              <a:t> – 298 MA BP  (  </a:t>
            </a:r>
            <a:r>
              <a:rPr lang="en-US" sz="1800" b="1" dirty="0" smtClean="0">
                <a:solidFill>
                  <a:srgbClr val="FFFF00"/>
                </a:solidFill>
              </a:rPr>
              <a:t>significant biomass – contemporary significant petroleum resources)</a:t>
            </a: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643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FFFF00"/>
                </a:solidFill>
              </a:rPr>
              <a:t>Cambrian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543-490 ma BP: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Warm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AANESC Cambri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596" b="-4059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Break up of </a:t>
            </a:r>
            <a:r>
              <a:rPr lang="en-US" sz="2400" b="1" dirty="0" err="1" smtClean="0">
                <a:solidFill>
                  <a:srgbClr val="FFFF00"/>
                </a:solidFill>
              </a:rPr>
              <a:t>Rodinia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Allows free circulation of Artic waters  =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Ice free earth =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Elevated C0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( 10,000 ppm)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Warm regime</a:t>
            </a:r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4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8342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Ordovician</a:t>
            </a:r>
            <a:r>
              <a:rPr lang="en-US" dirty="0" smtClean="0"/>
              <a:t>  </a:t>
            </a:r>
            <a:r>
              <a:rPr lang="en-US" sz="2800" dirty="0" smtClean="0">
                <a:solidFill>
                  <a:srgbClr val="FFFF00"/>
                </a:solidFill>
              </a:rPr>
              <a:t>Period </a:t>
            </a:r>
            <a:r>
              <a:rPr lang="en-US" sz="2400" dirty="0" smtClean="0">
                <a:solidFill>
                  <a:srgbClr val="FFFF00"/>
                </a:solidFill>
              </a:rPr>
              <a:t>490 ma </a:t>
            </a:r>
            <a:r>
              <a:rPr lang="en-US" sz="2400" dirty="0" err="1" smtClean="0">
                <a:solidFill>
                  <a:srgbClr val="FFFF00"/>
                </a:solidFill>
              </a:rPr>
              <a:t>bp</a:t>
            </a:r>
            <a:r>
              <a:rPr lang="en-US" sz="2400" dirty="0" smtClean="0">
                <a:solidFill>
                  <a:srgbClr val="FFFF00"/>
                </a:solidFill>
              </a:rPr>
              <a:t> – 443 ma </a:t>
            </a:r>
            <a:r>
              <a:rPr lang="en-US" sz="2400" dirty="0" err="1" smtClean="0">
                <a:solidFill>
                  <a:srgbClr val="FFFF00"/>
                </a:solidFill>
              </a:rPr>
              <a:t>bp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    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Warm</a:t>
            </a:r>
            <a:r>
              <a:rPr lang="en-US" sz="2400" dirty="0" smtClean="0">
                <a:solidFill>
                  <a:srgbClr val="FFFF00"/>
                </a:solidFill>
              </a:rPr>
              <a:t> - </a:t>
            </a:r>
            <a:r>
              <a:rPr lang="en-US" sz="2400" dirty="0" smtClean="0">
                <a:solidFill>
                  <a:srgbClr val="CCFFCC"/>
                </a:solidFill>
              </a:rPr>
              <a:t>Cold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4" name="Content Placeholder 3" descr="AANESC Ordivici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4503" b="-6450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445 ma </a:t>
            </a:r>
            <a:r>
              <a:rPr lang="en-US" sz="2000" b="1" dirty="0" err="1" smtClean="0">
                <a:solidFill>
                  <a:srgbClr val="FFFF00"/>
                </a:solidFill>
              </a:rPr>
              <a:t>bp</a:t>
            </a:r>
            <a:r>
              <a:rPr lang="en-US" sz="2000" b="1" dirty="0" smtClean="0">
                <a:solidFill>
                  <a:srgbClr val="FFFF00"/>
                </a:solidFill>
              </a:rPr>
              <a:t>: Significant  Glacial Event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sz="2400" b="1" dirty="0" err="1" smtClean="0">
                <a:solidFill>
                  <a:srgbClr val="FFFF00"/>
                </a:solidFill>
              </a:rPr>
              <a:t>Forcings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457200" indent="-457200">
              <a:buAutoNum type="arabicParenR"/>
            </a:pPr>
            <a:r>
              <a:rPr lang="en-US" sz="2000" b="1" i="1" dirty="0" smtClean="0">
                <a:solidFill>
                  <a:srgbClr val="FFFF00"/>
                </a:solidFill>
              </a:rPr>
              <a:t>Orbital</a:t>
            </a:r>
            <a:r>
              <a:rPr lang="en-US" sz="2000" b="1" dirty="0" smtClean="0">
                <a:solidFill>
                  <a:srgbClr val="FFFF00"/>
                </a:solidFill>
              </a:rPr>
              <a:t> ( Shift in earth sun </a:t>
            </a:r>
            <a:r>
              <a:rPr lang="en-US" sz="2000" b="1" dirty="0" err="1" smtClean="0">
                <a:solidFill>
                  <a:srgbClr val="FFFF00"/>
                </a:solidFill>
              </a:rPr>
              <a:t>geometery</a:t>
            </a:r>
            <a:r>
              <a:rPr lang="en-US" sz="2000" b="1" dirty="0" smtClean="0">
                <a:solidFill>
                  <a:srgbClr val="FFFF00"/>
                </a:solidFill>
              </a:rPr>
              <a:t> via </a:t>
            </a:r>
            <a:r>
              <a:rPr lang="en-US" sz="2000" b="1" dirty="0" err="1" smtClean="0">
                <a:solidFill>
                  <a:srgbClr val="FFFF00"/>
                </a:solidFill>
              </a:rPr>
              <a:t>Milankovith</a:t>
            </a:r>
            <a:r>
              <a:rPr lang="en-US" sz="2000" b="1" dirty="0" smtClean="0">
                <a:solidFill>
                  <a:srgbClr val="FFFF00"/>
                </a:solidFill>
              </a:rPr>
              <a:t> cycle.</a:t>
            </a:r>
          </a:p>
          <a:p>
            <a:pPr marL="457200" indent="-457200">
              <a:buAutoNum type="arabicParenR"/>
            </a:pPr>
            <a:r>
              <a:rPr lang="en-US" sz="2000" b="1" i="1" dirty="0" smtClean="0">
                <a:solidFill>
                  <a:srgbClr val="FFFF00"/>
                </a:solidFill>
              </a:rPr>
              <a:t>Plate tectonics</a:t>
            </a:r>
            <a:r>
              <a:rPr lang="en-US" sz="20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</a:t>
            </a:r>
            <a:r>
              <a:rPr lang="en-US" sz="2000" b="1" dirty="0" err="1" smtClean="0">
                <a:solidFill>
                  <a:srgbClr val="FFFF00"/>
                </a:solidFill>
              </a:rPr>
              <a:t>Gondwana</a:t>
            </a:r>
            <a:r>
              <a:rPr lang="en-US" sz="2000" b="1" dirty="0" smtClean="0">
                <a:solidFill>
                  <a:srgbClr val="FFFF00"/>
                </a:solidFill>
              </a:rPr>
              <a:t> shift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toward the southern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latitudes = increased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albedo = rapid global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heat loss</a:t>
            </a:r>
          </a:p>
          <a:p>
            <a:pPr marL="457200" indent="-457200">
              <a:buAutoNum type="arabicParenR"/>
            </a:pPr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635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Silurian Period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443 ma </a:t>
            </a:r>
            <a:r>
              <a:rPr lang="en-US" sz="2400" dirty="0" err="1" smtClean="0">
                <a:solidFill>
                  <a:srgbClr val="FFFF00"/>
                </a:solidFill>
              </a:rPr>
              <a:t>bp</a:t>
            </a:r>
            <a:r>
              <a:rPr lang="en-US" sz="2400" dirty="0" smtClean="0">
                <a:solidFill>
                  <a:srgbClr val="FFFF00"/>
                </a:solidFill>
              </a:rPr>
              <a:t> – 417 ma </a:t>
            </a:r>
            <a:r>
              <a:rPr lang="en-US" sz="2400" dirty="0" err="1" smtClean="0">
                <a:solidFill>
                  <a:srgbClr val="FFFF00"/>
                </a:solidFill>
              </a:rPr>
              <a:t>bp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ANESC Siluria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596" b="-405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Greenhouse gas forcing = long, warm, stable regime.</a:t>
            </a: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err="1" smtClean="0">
                <a:solidFill>
                  <a:srgbClr val="FFFF00"/>
                </a:solidFill>
              </a:rPr>
              <a:t>Gondwana</a:t>
            </a:r>
            <a:r>
              <a:rPr lang="en-US" sz="2400" dirty="0" smtClean="0">
                <a:solidFill>
                  <a:srgbClr val="FFFF00"/>
                </a:solidFill>
              </a:rPr>
              <a:t> continues to shift toward the equator.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Glaciers nearly vanish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681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Devonian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Period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417 ma </a:t>
            </a:r>
            <a:r>
              <a:rPr lang="en-US" sz="2400" dirty="0" err="1" smtClean="0">
                <a:solidFill>
                  <a:srgbClr val="FFFF00"/>
                </a:solidFill>
              </a:rPr>
              <a:t>bp</a:t>
            </a:r>
            <a:r>
              <a:rPr lang="en-US" sz="2400" dirty="0" smtClean="0">
                <a:solidFill>
                  <a:srgbClr val="FFFF00"/>
                </a:solidFill>
              </a:rPr>
              <a:t> – 354 ma </a:t>
            </a:r>
            <a:r>
              <a:rPr lang="en-US" sz="2400" dirty="0" err="1" smtClean="0">
                <a:solidFill>
                  <a:srgbClr val="FFFF00"/>
                </a:solidFill>
              </a:rPr>
              <a:t>bp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ANESC Devonian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0596" b="-4059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Shifting of </a:t>
            </a:r>
            <a:r>
              <a:rPr lang="en-US" sz="2000" b="1" dirty="0" err="1" smtClean="0">
                <a:solidFill>
                  <a:srgbClr val="FFFF00"/>
                </a:solidFill>
              </a:rPr>
              <a:t>Gondwana</a:t>
            </a:r>
            <a:r>
              <a:rPr lang="en-US" sz="2000" b="1" dirty="0" smtClean="0">
                <a:solidFill>
                  <a:srgbClr val="FFFF00"/>
                </a:solidFill>
              </a:rPr>
              <a:t> toward equator =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Warmer, drier, more stable regime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End of mass </a:t>
            </a:r>
            <a:r>
              <a:rPr lang="en-US" sz="2000" b="1" dirty="0" err="1" smtClean="0">
                <a:solidFill>
                  <a:srgbClr val="FFFF00"/>
                </a:solidFill>
              </a:rPr>
              <a:t>exinctions</a:t>
            </a:r>
            <a:r>
              <a:rPr lang="en-US" sz="2000" b="1" dirty="0" smtClean="0">
                <a:solidFill>
                  <a:srgbClr val="FFFF00"/>
                </a:solidFill>
              </a:rPr>
              <a:t> ( </a:t>
            </a:r>
            <a:r>
              <a:rPr lang="en-US" sz="2000" b="1" dirty="0" err="1" smtClean="0">
                <a:solidFill>
                  <a:srgbClr val="FFFF00"/>
                </a:solidFill>
              </a:rPr>
              <a:t>bolloid</a:t>
            </a:r>
            <a:r>
              <a:rPr lang="en-US" sz="2000" b="1" dirty="0" smtClean="0">
                <a:solidFill>
                  <a:srgbClr val="FFFF00"/>
                </a:solidFill>
              </a:rPr>
              <a:t> impacts?)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6618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Mesozoic Era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245 ma </a:t>
            </a:r>
            <a:r>
              <a:rPr lang="en-US" sz="2400" b="1" dirty="0" err="1" smtClean="0">
                <a:solidFill>
                  <a:srgbClr val="FFFF00"/>
                </a:solidFill>
              </a:rPr>
              <a:t>bp</a:t>
            </a:r>
            <a:r>
              <a:rPr lang="en-US" sz="2400" b="1" dirty="0" smtClean="0">
                <a:solidFill>
                  <a:srgbClr val="FFFF00"/>
                </a:solidFill>
              </a:rPr>
              <a:t>  - 65 ma </a:t>
            </a:r>
            <a:r>
              <a:rPr lang="en-US" sz="2400" b="1" dirty="0" err="1" smtClean="0">
                <a:solidFill>
                  <a:srgbClr val="FFFF00"/>
                </a:solidFill>
              </a:rPr>
              <a:t>bp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 descr="AANESC Din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289" r="-20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410805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Mesozoic Era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Warmest era of the </a:t>
            </a:r>
            <a:r>
              <a:rPr lang="en-US" sz="2000" b="1" dirty="0" err="1" smtClean="0">
                <a:solidFill>
                  <a:srgbClr val="FFFF00"/>
                </a:solidFill>
              </a:rPr>
              <a:t>Phanerzoic</a:t>
            </a:r>
            <a:r>
              <a:rPr lang="en-US" sz="2000" b="1" dirty="0" smtClean="0">
                <a:solidFill>
                  <a:srgbClr val="FFFF00"/>
                </a:solidFill>
              </a:rPr>
              <a:t> Eon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SST 33c – 42c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      C0  max 6500 ppm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Equator – Pole ΔT 19c -23c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OAEs ( Ocean Anoxic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Events)    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Major extinction event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      K/T boundary ( </a:t>
            </a:r>
            <a:r>
              <a:rPr lang="en-US" sz="2000" b="1" dirty="0" err="1" smtClean="0">
                <a:solidFill>
                  <a:srgbClr val="FFFF00"/>
                </a:solidFill>
              </a:rPr>
              <a:t>Bolloid</a:t>
            </a: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      impact)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AANESC Meso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291" b="-242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1988541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Cenozoic  Era:</a:t>
            </a:r>
            <a:r>
              <a:rPr lang="en-US" sz="31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Temperature extremes for all!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Palo-Eocene Thermal Maximum   55 - 53 ma </a:t>
            </a:r>
            <a:r>
              <a:rPr lang="en-US" sz="2000" dirty="0" err="1" smtClean="0">
                <a:solidFill>
                  <a:srgbClr val="FFFF00"/>
                </a:solidFill>
              </a:rPr>
              <a:t>bp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 descr="AANESC Hea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13" b="251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Pleistocene Glacial Maxima ( 4)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1.8 ma – 10,000 </a:t>
            </a:r>
            <a:r>
              <a:rPr lang="en-US" sz="2000" dirty="0" err="1" smtClean="0">
                <a:solidFill>
                  <a:srgbClr val="FFFF00"/>
                </a:solidFill>
              </a:rPr>
              <a:t>ka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bp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AANESC Ice Age.gif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9279" b="-292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878841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Cenozoic </a:t>
            </a:r>
            <a:r>
              <a:rPr lang="en-US" sz="2800" dirty="0" smtClean="0">
                <a:solidFill>
                  <a:srgbClr val="FFFF00"/>
                </a:solidFill>
              </a:rPr>
              <a:t>Era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time_scale_final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112" r="-711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65 ma:</a:t>
            </a:r>
            <a:r>
              <a:rPr lang="en-US" sz="1800" b="1" dirty="0" smtClean="0">
                <a:solidFill>
                  <a:srgbClr val="FFFF00"/>
                </a:solidFill>
              </a:rPr>
              <a:t> Rapid warm up after K/T extinction event.</a:t>
            </a:r>
          </a:p>
          <a:p>
            <a:r>
              <a:rPr lang="en-US" sz="1800" b="1" i="1" dirty="0" smtClean="0">
                <a:solidFill>
                  <a:srgbClr val="FFFF00"/>
                </a:solidFill>
              </a:rPr>
              <a:t>Forcing:</a:t>
            </a:r>
            <a:r>
              <a:rPr lang="en-US" sz="1800" b="1" dirty="0" smtClean="0">
                <a:solidFill>
                  <a:srgbClr val="FFFF00"/>
                </a:solidFill>
              </a:rPr>
              <a:t> Increase GHG</a:t>
            </a:r>
          </a:p>
          <a:p>
            <a:endParaRPr lang="en-US" sz="1800" b="1" dirty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chemeClr val="bg1"/>
                </a:solidFill>
              </a:rPr>
              <a:t>54 ma:</a:t>
            </a:r>
            <a:r>
              <a:rPr lang="en-US" sz="1800" b="1" dirty="0" smtClean="0">
                <a:solidFill>
                  <a:srgbClr val="FFFF00"/>
                </a:solidFill>
              </a:rPr>
              <a:t> PETM ( </a:t>
            </a:r>
            <a:r>
              <a:rPr lang="en-US" sz="1800" b="1" dirty="0" err="1" smtClean="0">
                <a:solidFill>
                  <a:srgbClr val="FFFF00"/>
                </a:solidFill>
              </a:rPr>
              <a:t>Paleo</a:t>
            </a:r>
            <a:r>
              <a:rPr lang="en-US" sz="1800" b="1" dirty="0" smtClean="0">
                <a:solidFill>
                  <a:srgbClr val="FFFF00"/>
                </a:solidFill>
              </a:rPr>
              <a:t> –Eocene Thermal Maximum) ΔT +8c –  +10c  </a:t>
            </a:r>
          </a:p>
          <a:p>
            <a:r>
              <a:rPr lang="en-US" sz="1800" b="1" i="1" dirty="0" smtClean="0">
                <a:solidFill>
                  <a:srgbClr val="FFFF00"/>
                </a:solidFill>
              </a:rPr>
              <a:t>Forcing</a:t>
            </a:r>
            <a:r>
              <a:rPr lang="en-US" sz="1800" b="1" dirty="0" smtClean="0">
                <a:solidFill>
                  <a:srgbClr val="FFFF00"/>
                </a:solidFill>
              </a:rPr>
              <a:t>: Methane hydrate due to increased tectonic activity</a:t>
            </a:r>
          </a:p>
          <a:p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rgbClr val="FFFF00"/>
                </a:solidFill>
              </a:rPr>
              <a:t>38 ma: </a:t>
            </a:r>
            <a:r>
              <a:rPr lang="en-US" sz="1800" b="1" smtClean="0">
                <a:solidFill>
                  <a:srgbClr val="FFFF00"/>
                </a:solidFill>
              </a:rPr>
              <a:t>Olig </a:t>
            </a:r>
            <a:r>
              <a:rPr lang="en-US" sz="1800" b="1" dirty="0" smtClean="0">
                <a:solidFill>
                  <a:srgbClr val="FFFF00"/>
                </a:solidFill>
              </a:rPr>
              <a:t>Cenozoic decline commences  = ice caps</a:t>
            </a:r>
          </a:p>
          <a:p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b="1" dirty="0" smtClean="0">
                <a:solidFill>
                  <a:srgbClr val="FFFF00"/>
                </a:solidFill>
              </a:rPr>
              <a:t>13 ma: </a:t>
            </a:r>
            <a:endParaRPr lang="en-US" sz="1800" b="1" dirty="0">
              <a:solidFill>
                <a:srgbClr val="FFFF00"/>
              </a:solidFill>
            </a:endParaRPr>
          </a:p>
          <a:p>
            <a:endParaRPr lang="en-US" sz="1800" b="1" dirty="0" smtClean="0">
              <a:solidFill>
                <a:srgbClr val="FFFF00"/>
              </a:solidFill>
            </a:endParaRPr>
          </a:p>
          <a:p>
            <a:endParaRPr lang="en-US" sz="1800" b="1" dirty="0">
              <a:solidFill>
                <a:srgbClr val="FFFF00"/>
              </a:solidFill>
            </a:endParaRPr>
          </a:p>
          <a:p>
            <a:endParaRPr lang="en-US" sz="1800" b="1" dirty="0">
              <a:solidFill>
                <a:srgbClr val="FFFF00"/>
              </a:solidFill>
            </a:endParaRPr>
          </a:p>
          <a:p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360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New Paradigms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ANESC Bio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8388" b="-3838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Interrelationships between earth systems: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Chaos theory</a:t>
            </a:r>
            <a:r>
              <a:rPr lang="en-US" sz="2400" dirty="0" smtClean="0">
                <a:solidFill>
                  <a:srgbClr val="FFFF00"/>
                </a:solidFill>
              </a:rPr>
              <a:t>: </a:t>
            </a:r>
            <a:r>
              <a:rPr lang="en-US" sz="2000" b="1" dirty="0" smtClean="0">
                <a:solidFill>
                  <a:srgbClr val="FFFF00"/>
                </a:solidFill>
              </a:rPr>
              <a:t>Attractors, bifurcation </a:t>
            </a:r>
            <a:r>
              <a:rPr lang="en-US" sz="2000" b="1" dirty="0" smtClean="0">
                <a:solidFill>
                  <a:srgbClr val="FFFF00"/>
                </a:solidFill>
              </a:rPr>
              <a:t> (tipping</a:t>
            </a:r>
            <a:r>
              <a:rPr lang="en-US" sz="2000" b="1" dirty="0" smtClean="0">
                <a:solidFill>
                  <a:srgbClr val="FFFF00"/>
                </a:solidFill>
              </a:rPr>
              <a:t>) points, cascades,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Multiple states of  equilibrium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F</a:t>
            </a:r>
            <a:r>
              <a:rPr lang="en-US" sz="2000" b="1" dirty="0" smtClean="0">
                <a:solidFill>
                  <a:srgbClr val="FFFF00"/>
                </a:solidFill>
              </a:rPr>
              <a:t>eedback loops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</a:rPr>
              <a:t>Slow: vegetation, SST. CO</a:t>
            </a:r>
            <a:r>
              <a:rPr lang="en-US" sz="1600" b="1" baseline="-25000" dirty="0" smtClean="0">
                <a:solidFill>
                  <a:srgbClr val="FFFF00"/>
                </a:solidFill>
              </a:rPr>
              <a:t>2</a:t>
            </a:r>
            <a:endParaRPr lang="en-US" sz="1600" b="1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</a:rPr>
              <a:t>  Fast: Clouds, water vapor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511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Pleistocene Epoch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2.58 ma – 11.7 </a:t>
            </a:r>
            <a:r>
              <a:rPr lang="en-US" dirty="0" err="1" smtClean="0">
                <a:solidFill>
                  <a:srgbClr val="FFFF00"/>
                </a:solidFill>
              </a:rPr>
              <a:t>ka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ANESC Pleistocen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6745" b="-3674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4 significant glacial excursions.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Mean surface temp -5 - -10  colder than present levels.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Forcings</a:t>
            </a:r>
            <a:r>
              <a:rPr lang="en-US" sz="2000" b="1" dirty="0" smtClean="0">
                <a:solidFill>
                  <a:srgbClr val="FFFF00"/>
                </a:solidFill>
              </a:rPr>
              <a:t>: Orbital coupled with internal ( 3 MA Formation of the Isthmus of Panama = shift in  N. Atlantic MOD.)</a:t>
            </a:r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08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 err="1" smtClean="0">
                <a:solidFill>
                  <a:srgbClr val="FFFF00"/>
                </a:solidFill>
              </a:rPr>
              <a:t>Laurentide</a:t>
            </a:r>
            <a:r>
              <a:rPr lang="en-US" sz="3100" b="1" dirty="0">
                <a:solidFill>
                  <a:srgbClr val="FFFF00"/>
                </a:solidFill>
              </a:rPr>
              <a:t> </a:t>
            </a:r>
            <a:r>
              <a:rPr lang="en-US" sz="3100" b="1" dirty="0" smtClean="0">
                <a:solidFill>
                  <a:srgbClr val="FFFF00"/>
                </a:solidFill>
              </a:rPr>
              <a:t>- </a:t>
            </a:r>
            <a:r>
              <a:rPr lang="en-US" sz="3100" b="1" dirty="0" err="1" smtClean="0">
                <a:solidFill>
                  <a:srgbClr val="FFFF00"/>
                </a:solidFill>
              </a:rPr>
              <a:t>Fenno</a:t>
            </a:r>
            <a:r>
              <a:rPr lang="en-US" sz="3100" b="1" dirty="0" smtClean="0">
                <a:solidFill>
                  <a:srgbClr val="FFFF00"/>
                </a:solidFill>
              </a:rPr>
              <a:t> </a:t>
            </a:r>
            <a:r>
              <a:rPr lang="en-US" sz="3100" b="1" dirty="0" err="1" smtClean="0">
                <a:solidFill>
                  <a:srgbClr val="FFFF00"/>
                </a:solidFill>
              </a:rPr>
              <a:t>Scandian</a:t>
            </a:r>
            <a:r>
              <a:rPr lang="en-US" sz="3100" b="1" dirty="0" smtClean="0">
                <a:solidFill>
                  <a:srgbClr val="FFFF00"/>
                </a:solidFill>
              </a:rPr>
              <a:t> Ice Sheet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80,000 – 18,000 </a:t>
            </a:r>
            <a:r>
              <a:rPr lang="en-US" sz="2000" b="1" dirty="0" err="1" smtClean="0">
                <a:solidFill>
                  <a:srgbClr val="FFFF00"/>
                </a:solidFill>
              </a:rPr>
              <a:t>ka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100" b="1" dirty="0">
                <a:solidFill>
                  <a:srgbClr val="FFFF00"/>
                </a:solidFill>
              </a:rPr>
              <a:t>The Cooling power of ice:</a:t>
            </a:r>
            <a:r>
              <a:rPr lang="en-US" sz="3600" b="1" dirty="0">
                <a:solidFill>
                  <a:srgbClr val="FFFF00"/>
                </a:solidFill>
              </a:rPr>
              <a:t/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100" b="1" dirty="0">
                <a:solidFill>
                  <a:srgbClr val="FFFF00"/>
                </a:solidFill>
              </a:rPr>
              <a:t>t + </a:t>
            </a:r>
            <a:r>
              <a:rPr lang="en-US" sz="3100" b="1" i="1" dirty="0">
                <a:solidFill>
                  <a:srgbClr val="FFFF00"/>
                </a:solidFill>
              </a:rPr>
              <a:t>k</a:t>
            </a:r>
            <a:r>
              <a:rPr lang="en-US" sz="3100" b="1" dirty="0">
                <a:solidFill>
                  <a:srgbClr val="FFFF00"/>
                </a:solidFill>
              </a:rPr>
              <a:t>R</a:t>
            </a:r>
            <a:r>
              <a:rPr lang="en-US" sz="3100" b="1" baseline="30000" dirty="0">
                <a:solidFill>
                  <a:srgbClr val="FFFF00"/>
                </a:solidFill>
              </a:rPr>
              <a:t>2</a:t>
            </a:r>
            <a:r>
              <a:rPr lang="en-US" sz="3100" b="1" dirty="0">
                <a:solidFill>
                  <a:srgbClr val="FFFF00"/>
                </a:solidFill>
              </a:rPr>
              <a:t> = </a:t>
            </a:r>
            <a:r>
              <a:rPr lang="en-US" sz="3100" b="1" i="1" dirty="0" err="1">
                <a:solidFill>
                  <a:srgbClr val="FFFF00"/>
                </a:solidFill>
              </a:rPr>
              <a:t>h</a:t>
            </a:r>
            <a:r>
              <a:rPr lang="en-US" sz="3100" b="1" dirty="0" err="1">
                <a:solidFill>
                  <a:srgbClr val="FFFF00"/>
                </a:solidFill>
              </a:rPr>
              <a:t>R</a:t>
            </a:r>
            <a:r>
              <a:rPr lang="en-US" sz="31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/>
            </a:r>
            <a:br>
              <a:rPr lang="en-US" sz="3600" b="1" dirty="0">
                <a:solidFill>
                  <a:srgbClr val="FFFF00"/>
                </a:solidFill>
              </a:rPr>
            </a:b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 = -6 Ice Edge / 0c Permafrost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ape Laurentid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0" r="2990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Ice thickness 1.5 x 10</a:t>
            </a:r>
            <a:r>
              <a:rPr lang="en-US" baseline="30000" dirty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m – 3 x 10</a:t>
            </a:r>
            <a:r>
              <a:rPr lang="en-US" baseline="30000" dirty="0" smtClean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Area = 13 x 10</a:t>
            </a:r>
            <a:r>
              <a:rPr lang="en-US" baseline="30000" dirty="0" smtClean="0">
                <a:solidFill>
                  <a:srgbClr val="FFFF00"/>
                </a:solidFill>
              </a:rPr>
              <a:t>7</a:t>
            </a:r>
            <a:r>
              <a:rPr lang="en-US" dirty="0" smtClean="0">
                <a:solidFill>
                  <a:srgbClr val="FFFF00"/>
                </a:solidFill>
              </a:rPr>
              <a:t> km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3" descr="European ice Sheet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2" b="1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375947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NA Weather Pattern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i="1" dirty="0" err="1" smtClean="0">
                <a:solidFill>
                  <a:srgbClr val="FFFF00"/>
                </a:solidFill>
              </a:rPr>
              <a:t>Baroclinic</a:t>
            </a:r>
            <a:r>
              <a:rPr lang="en-US" sz="2800" b="1" i="1" dirty="0" smtClean="0">
                <a:solidFill>
                  <a:srgbClr val="FFFF00"/>
                </a:solidFill>
              </a:rPr>
              <a:t> </a:t>
            </a:r>
            <a:r>
              <a:rPr lang="en-US" sz="2800" b="1" i="1" dirty="0">
                <a:solidFill>
                  <a:srgbClr val="FFFF00"/>
                </a:solidFill>
              </a:rPr>
              <a:t>z</a:t>
            </a:r>
            <a:r>
              <a:rPr lang="en-US" sz="2800" b="1" i="1" dirty="0" smtClean="0">
                <a:solidFill>
                  <a:srgbClr val="FFFF00"/>
                </a:solidFill>
              </a:rPr>
              <a:t>one </a:t>
            </a:r>
            <a:r>
              <a:rPr lang="en-US" sz="2800" b="1" i="1" dirty="0">
                <a:solidFill>
                  <a:srgbClr val="FFFF00"/>
                </a:solidFill>
              </a:rPr>
              <a:t>a</a:t>
            </a:r>
            <a:r>
              <a:rPr lang="en-US" sz="2800" b="1" i="1" dirty="0" smtClean="0">
                <a:solidFill>
                  <a:srgbClr val="FFFF00"/>
                </a:solidFill>
              </a:rPr>
              <a:t>long </a:t>
            </a:r>
            <a:r>
              <a:rPr lang="en-US" sz="2800" b="1" i="1" dirty="0">
                <a:solidFill>
                  <a:srgbClr val="FFFF00"/>
                </a:solidFill>
              </a:rPr>
              <a:t>t</a:t>
            </a:r>
            <a:r>
              <a:rPr lang="en-US" sz="2800" b="1" i="1" dirty="0" smtClean="0">
                <a:solidFill>
                  <a:srgbClr val="FFFF00"/>
                </a:solidFill>
              </a:rPr>
              <a:t>erminus = “glacial feeder”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ice.age.mapl.l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79" b="11079"/>
          <a:stretch>
            <a:fillRect/>
          </a:stretch>
        </p:blipFill>
        <p:spPr>
          <a:xfrm>
            <a:off x="710024" y="1417638"/>
            <a:ext cx="8229600" cy="4525963"/>
          </a:xfrm>
        </p:spPr>
      </p:pic>
      <p:sp>
        <p:nvSpPr>
          <p:cNvPr id="3" name="Rectangle 2"/>
          <p:cNvSpPr/>
          <p:nvPr/>
        </p:nvSpPr>
        <p:spPr>
          <a:xfrm>
            <a:off x="4219378" y="2967335"/>
            <a:ext cx="36490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 L L L 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0303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 where was “global warming” when you needed it?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Have a little heat ICE MAN!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AANESC AG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10" r="12310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You’re about 18,000 years too late dude! Just a little INCONVENIENT!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" name="Content Placeholder 13" descr="AANESC Neander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79" r="7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702651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Younger </a:t>
            </a:r>
            <a:r>
              <a:rPr lang="en-US" b="1" dirty="0" err="1" smtClean="0">
                <a:solidFill>
                  <a:srgbClr val="FFFF00"/>
                </a:solidFill>
              </a:rPr>
              <a:t>Drayas</a:t>
            </a:r>
            <a:r>
              <a:rPr lang="en-US" b="1" dirty="0" smtClean="0">
                <a:solidFill>
                  <a:srgbClr val="FFFF00"/>
                </a:solidFill>
              </a:rPr>
              <a:t> Oscillation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75140"/>
            <a:ext cx="4040188" cy="59973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Fresh water forcing = shut down of the N. Atlantic MOD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rayas Metha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656" b="-1865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Cooling -5c - -10c </a:t>
            </a:r>
            <a:r>
              <a:rPr lang="en-US" dirty="0" err="1" smtClean="0">
                <a:solidFill>
                  <a:srgbClr val="FFFF00"/>
                </a:solidFill>
              </a:rPr>
              <a:t>arund</a:t>
            </a:r>
            <a:r>
              <a:rPr lang="en-US" dirty="0" smtClean="0">
                <a:solidFill>
                  <a:srgbClr val="FFFF00"/>
                </a:solidFill>
              </a:rPr>
              <a:t> the N. </a:t>
            </a:r>
            <a:r>
              <a:rPr lang="en-US" dirty="0" err="1" smtClean="0">
                <a:solidFill>
                  <a:srgbClr val="FFFF00"/>
                </a:solidFill>
              </a:rPr>
              <a:t>Atantic</a:t>
            </a:r>
            <a:r>
              <a:rPr lang="en-US" dirty="0" smtClean="0">
                <a:solidFill>
                  <a:srgbClr val="FFFF00"/>
                </a:solidFill>
              </a:rPr>
              <a:t> Basin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AANESC YDM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596" b="-15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2876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Younger </a:t>
            </a:r>
            <a:r>
              <a:rPr lang="en-US" b="1" dirty="0" err="1" smtClean="0">
                <a:solidFill>
                  <a:srgbClr val="FFFF00"/>
                </a:solidFill>
              </a:rPr>
              <a:t>Drayas</a:t>
            </a:r>
            <a:r>
              <a:rPr lang="en-US" b="1" dirty="0" smtClean="0">
                <a:solidFill>
                  <a:srgbClr val="FFFF00"/>
                </a:solidFill>
              </a:rPr>
              <a:t> Oscillation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100" b="1" dirty="0" smtClean="0">
                <a:solidFill>
                  <a:srgbClr val="FFFF00"/>
                </a:solidFill>
              </a:rPr>
              <a:t>Orbital Induced ( Precession) warmin</a:t>
            </a:r>
            <a:r>
              <a:rPr lang="en-US" sz="2800" b="1" dirty="0" smtClean="0">
                <a:solidFill>
                  <a:srgbClr val="FFFF00"/>
                </a:solidFill>
              </a:rPr>
              <a:t>g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575140"/>
            <a:ext cx="4040188" cy="599735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Fresh water forcing = shut down of the N. Atlantic MOD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Drayas Metha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656" b="-1865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Cooling -5c - -10c around the the N. Atlantic Basin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AANESC YDM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5596" b="-15596"/>
          <a:stretch>
            <a:fillRect/>
          </a:stretch>
        </p:blipFill>
        <p:spPr/>
      </p:pic>
      <p:pic>
        <p:nvPicPr>
          <p:cNvPr id="7" name="Content Placeholder 3" descr="Laurentiede Melt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56" b="18056"/>
          <a:stretch>
            <a:fillRect/>
          </a:stretch>
        </p:blipFill>
        <p:spPr>
          <a:xfrm>
            <a:off x="457200" y="2354412"/>
            <a:ext cx="8229600" cy="3771751"/>
          </a:xfrm>
          <a:prstGeom prst="rect">
            <a:avLst/>
          </a:prstGeom>
        </p:spPr>
      </p:pic>
      <p:pic>
        <p:nvPicPr>
          <p:cNvPr id="9" name="Content Placeholder 3" descr="Laurentiede Melt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56" b="18056"/>
          <a:stretch>
            <a:fillRect/>
          </a:stretch>
        </p:blipFill>
        <p:spPr>
          <a:xfrm>
            <a:off x="382588" y="2354412"/>
            <a:ext cx="8229600" cy="37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23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Hysteresis: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N. A.  </a:t>
            </a:r>
            <a:r>
              <a:rPr lang="en-US" sz="3600" b="1" dirty="0" err="1" smtClean="0">
                <a:solidFill>
                  <a:srgbClr val="FFFF00"/>
                </a:solidFill>
              </a:rPr>
              <a:t>Thermohaline</a:t>
            </a:r>
            <a:r>
              <a:rPr lang="en-US" sz="3600" b="1" dirty="0" smtClean="0">
                <a:solidFill>
                  <a:srgbClr val="FFFF00"/>
                </a:solidFill>
              </a:rPr>
              <a:t> Circulation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AANESC Hys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5573" r="-25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536861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CFFCC"/>
                </a:solidFill>
              </a:rPr>
              <a:t>Global Mean Temperature  </a:t>
            </a:r>
            <a:endParaRPr lang="en-US" b="1" dirty="0">
              <a:solidFill>
                <a:srgbClr val="CCFFCC"/>
              </a:solidFill>
            </a:endParaRPr>
          </a:p>
        </p:txBody>
      </p:sp>
      <p:pic>
        <p:nvPicPr>
          <p:cNvPr id="4" name="Content Placeholder 3" descr="holocene Interglacia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0" b="13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6321339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Late Holocene Epoch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AANESC Me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273" r="-152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149349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Little Ice Age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1350 – 1850 A.D.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ANESC LI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46" r="24946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External Forcing: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Sunspot Activity: Maunder,  Dalton and </a:t>
            </a:r>
            <a:r>
              <a:rPr lang="en-US" sz="2000" b="1" dirty="0" err="1" smtClean="0">
                <a:solidFill>
                  <a:srgbClr val="FFFF00"/>
                </a:solidFill>
              </a:rPr>
              <a:t>Sporer</a:t>
            </a:r>
            <a:r>
              <a:rPr lang="en-US" sz="2000" b="1" dirty="0" smtClean="0">
                <a:solidFill>
                  <a:srgbClr val="FFFF00"/>
                </a:solidFill>
              </a:rPr>
              <a:t> minima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Internal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Decrease in NAMOC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Increase in volcanism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Decrease in human population ( agriculture) = increase CO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000" b="1" dirty="0" smtClean="0">
                <a:solidFill>
                  <a:srgbClr val="FFFF00"/>
                </a:solidFill>
              </a:rPr>
              <a:t> Draw Down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050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Stops along the “Cook’s Tour”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AANESC Juli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2495" b="-3249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2000" b="1" dirty="0" err="1" smtClean="0">
                <a:solidFill>
                  <a:srgbClr val="FFFF00"/>
                </a:solidFill>
              </a:rPr>
              <a:t>Forcings</a:t>
            </a:r>
            <a:r>
              <a:rPr lang="en-US" sz="2000" b="1" dirty="0" smtClean="0">
                <a:solidFill>
                  <a:srgbClr val="FFFF00"/>
                </a:solidFill>
              </a:rPr>
              <a:t> responsible for climate change: Internal, External</a:t>
            </a:r>
          </a:p>
          <a:p>
            <a:pPr marL="457200" indent="-457200">
              <a:buAutoNum type="arabicParenR"/>
            </a:pPr>
            <a:r>
              <a:rPr lang="en-US" sz="2000" b="1" dirty="0" err="1" smtClean="0">
                <a:solidFill>
                  <a:srgbClr val="FFFF00"/>
                </a:solidFill>
              </a:rPr>
              <a:t>Archean</a:t>
            </a:r>
            <a:r>
              <a:rPr lang="en-US" sz="2000" b="1" dirty="0" smtClean="0">
                <a:solidFill>
                  <a:srgbClr val="FFFF00"/>
                </a:solidFill>
              </a:rPr>
              <a:t> Eon: </a:t>
            </a:r>
          </a:p>
          <a:p>
            <a:pPr marL="457200" indent="-457200">
              <a:buAutoNum type="arabicParenR"/>
            </a:pPr>
            <a:r>
              <a:rPr lang="en-US" sz="2000" b="1" dirty="0" smtClean="0">
                <a:solidFill>
                  <a:srgbClr val="FFFF00"/>
                </a:solidFill>
              </a:rPr>
              <a:t>Proterozoic Eon</a:t>
            </a:r>
          </a:p>
          <a:p>
            <a:pPr marL="457200" indent="-457200">
              <a:buAutoNum type="arabicParenR"/>
            </a:pPr>
            <a:r>
              <a:rPr lang="en-US" sz="2000" b="1" dirty="0" smtClean="0">
                <a:solidFill>
                  <a:srgbClr val="FFFF00"/>
                </a:solidFill>
              </a:rPr>
              <a:t>Phanerozoic Eon</a:t>
            </a:r>
          </a:p>
          <a:p>
            <a:pPr marL="457200" indent="-457200">
              <a:buAutoNum type="arabicParenR"/>
            </a:pPr>
            <a:r>
              <a:rPr lang="en-US" sz="2000" b="1" dirty="0" smtClean="0">
                <a:solidFill>
                  <a:srgbClr val="FFFF00"/>
                </a:solidFill>
              </a:rPr>
              <a:t>Expanded tour: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         Cenozoic era           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 Pleistocene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 Holocene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      </a:t>
            </a:r>
            <a:r>
              <a:rPr lang="en-US" sz="2000" b="1" dirty="0" err="1" smtClean="0">
                <a:solidFill>
                  <a:srgbClr val="FFFF00"/>
                </a:solidFill>
              </a:rPr>
              <a:t>Anthropocene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471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Late Holocene Climate Oscillations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Little Ice Age 1400 – 1700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Maunder Sunspot Minima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ANESC LIA Map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2552" b="-2255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Medieval Warm Period 950 – </a:t>
            </a:r>
            <a:r>
              <a:rPr lang="en-US" sz="2800" smtClean="0">
                <a:solidFill>
                  <a:srgbClr val="FFFF00"/>
                </a:solidFill>
              </a:rPr>
              <a:t>1250  Prolonged La Nina?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Content Placeholder 10" descr="AANESC MED MAP.gif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3838" b="-238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623597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LIA Solar Cycles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AANESC Sunspot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701" b="-14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2311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</a:t>
            </a:r>
            <a:r>
              <a:rPr lang="en-US" b="1" dirty="0" err="1" smtClean="0">
                <a:solidFill>
                  <a:srgbClr val="FFFF00"/>
                </a:solidFill>
              </a:rPr>
              <a:t>Anthropocene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1850 - Present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“Human induced forcing” within the climate system / biosphere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ANESC Anthro On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74" r="15874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ΔT / ΔCO</a:t>
            </a:r>
            <a:r>
              <a:rPr lang="en-US" baseline="-25000" dirty="0" smtClean="0">
                <a:solidFill>
                  <a:srgbClr val="FFFF00"/>
                </a:solidFill>
              </a:rPr>
              <a:t>2 </a:t>
            </a:r>
            <a:r>
              <a:rPr lang="en-US" dirty="0" smtClean="0">
                <a:solidFill>
                  <a:srgbClr val="FFFF00"/>
                </a:solidFill>
              </a:rPr>
              <a:t> 1880 - 2005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AANESC T Graph.pn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254" b="-11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216320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u="sng" dirty="0" smtClean="0">
                <a:solidFill>
                  <a:srgbClr val="FFFF00"/>
                </a:solidFill>
              </a:rPr>
              <a:t>Summary</a:t>
            </a:r>
            <a:endParaRPr lang="en-US" sz="2800" u="sng" dirty="0">
              <a:solidFill>
                <a:srgbClr val="FFFF00"/>
              </a:solidFill>
            </a:endParaRPr>
          </a:p>
        </p:txBody>
      </p:sp>
      <p:pic>
        <p:nvPicPr>
          <p:cNvPr id="10" name="Content Placeholder 9" descr="AANESC Snow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5942" b="-3594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Climate change:</a:t>
            </a:r>
          </a:p>
          <a:p>
            <a:r>
              <a:rPr lang="en-US" sz="2000" i="1" dirty="0" smtClean="0">
                <a:solidFill>
                  <a:srgbClr val="FFFF00"/>
                </a:solidFill>
              </a:rPr>
              <a:t>Stochastic interaction</a:t>
            </a:r>
          </a:p>
          <a:p>
            <a:r>
              <a:rPr lang="en-US" sz="2000" i="1" dirty="0">
                <a:solidFill>
                  <a:srgbClr val="FFFF00"/>
                </a:solidFill>
              </a:rPr>
              <a:t>o</a:t>
            </a:r>
            <a:r>
              <a:rPr lang="en-US" sz="2000" i="1" dirty="0" smtClean="0">
                <a:solidFill>
                  <a:srgbClr val="FFFF00"/>
                </a:solidFill>
              </a:rPr>
              <a:t>f </a:t>
            </a:r>
            <a:r>
              <a:rPr lang="en-US" sz="2000" i="1" dirty="0" err="1" smtClean="0">
                <a:solidFill>
                  <a:srgbClr val="FFFF00"/>
                </a:solidFill>
              </a:rPr>
              <a:t>forcings</a:t>
            </a:r>
            <a:r>
              <a:rPr lang="en-US" sz="2000" i="1" dirty="0">
                <a:solidFill>
                  <a:srgbClr val="FFFF00"/>
                </a:solidFill>
              </a:rPr>
              <a:t> </a:t>
            </a:r>
            <a:r>
              <a:rPr lang="en-US" sz="2000" i="1" dirty="0" smtClean="0">
                <a:solidFill>
                  <a:srgbClr val="FFFF00"/>
                </a:solidFill>
              </a:rPr>
              <a:t>as a function of time:</a:t>
            </a:r>
          </a:p>
          <a:p>
            <a:r>
              <a:rPr lang="en-US" sz="2000" b="1" u="sng" dirty="0" smtClean="0">
                <a:solidFill>
                  <a:srgbClr val="FFFF00"/>
                </a:solidFill>
              </a:rPr>
              <a:t>External ( orbital)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Earth – sun geometry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Cosmic rays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Interstellar gas /dust</a:t>
            </a:r>
          </a:p>
          <a:p>
            <a:r>
              <a:rPr lang="en-US" sz="2000" b="1" u="sng" dirty="0" smtClean="0">
                <a:solidFill>
                  <a:srgbClr val="FFFF00"/>
                </a:solidFill>
              </a:rPr>
              <a:t>Internal ( sub-orbital</a:t>
            </a:r>
            <a:r>
              <a:rPr lang="en-US" sz="20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Biosphere - lithosphere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 hydrosphere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= oscillations between warm and cold regimes</a:t>
            </a: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639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Some Like It </a:t>
            </a:r>
            <a:r>
              <a:rPr lang="en-US" b="1" dirty="0" smtClean="0">
                <a:solidFill>
                  <a:srgbClr val="FF6600"/>
                </a:solidFill>
              </a:rPr>
              <a:t>Hot</a:t>
            </a:r>
            <a:r>
              <a:rPr lang="en-US" b="1" dirty="0" smtClean="0">
                <a:solidFill>
                  <a:srgbClr val="FFFF00"/>
                </a:solidFill>
              </a:rPr>
              <a:t>! Some Like It 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Cold</a:t>
            </a:r>
            <a:r>
              <a:rPr lang="en-US" b="1" dirty="0" smtClean="0">
                <a:solidFill>
                  <a:srgbClr val="FFFF00"/>
                </a:solidFill>
              </a:rPr>
              <a:t>!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800" b="1" i="1" dirty="0" smtClean="0">
                <a:solidFill>
                  <a:srgbClr val="FFFF00"/>
                </a:solidFill>
              </a:rPr>
              <a:t>Coming to a theater near you!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9" name="Content Placeholder 8" descr="AANESC Devil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449" r="-8449"/>
          <a:stretch>
            <a:fillRect/>
          </a:stretch>
        </p:blipFill>
        <p:spPr/>
      </p:pic>
      <p:pic>
        <p:nvPicPr>
          <p:cNvPr id="8" name="Content Placeholder 7" descr="AANESC Movie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36719" b="-36719"/>
          <a:stretch>
            <a:fillRect/>
          </a:stretch>
        </p:blipFill>
        <p:spPr/>
      </p:pic>
      <p:pic>
        <p:nvPicPr>
          <p:cNvPr id="10" name="Content Placeholder 4" descr="AANESC Snowm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49686" b="-49686"/>
          <a:stretch>
            <a:fillRect/>
          </a:stretch>
        </p:blipFill>
        <p:spPr>
          <a:xfrm>
            <a:off x="609600" y="2332037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147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00403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Broecker</a:t>
            </a:r>
            <a:r>
              <a:rPr lang="en-US" dirty="0" smtClean="0"/>
              <a:t>, Wally </a:t>
            </a:r>
            <a:r>
              <a:rPr lang="en-US" b="1" dirty="0" smtClean="0"/>
              <a:t>The Great Ocean Conveyer </a:t>
            </a:r>
            <a:r>
              <a:rPr lang="en-US" dirty="0" smtClean="0"/>
              <a:t>2010 Princeton University Press  </a:t>
            </a:r>
          </a:p>
          <a:p>
            <a:r>
              <a:rPr lang="en-US" dirty="0" smtClean="0"/>
              <a:t>National Research Council </a:t>
            </a:r>
            <a:r>
              <a:rPr lang="en-US" b="1" i="1" dirty="0" smtClean="0"/>
              <a:t>Abrupt Climate Change</a:t>
            </a:r>
            <a:r>
              <a:rPr lang="en-US" dirty="0" smtClean="0"/>
              <a:t> 2002</a:t>
            </a:r>
          </a:p>
          <a:p>
            <a:r>
              <a:rPr lang="en-US" dirty="0" smtClean="0"/>
              <a:t>Brooks C. E. P. </a:t>
            </a:r>
            <a:r>
              <a:rPr lang="en-US" b="1" i="1" dirty="0" smtClean="0"/>
              <a:t>Climate Through The Ages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1949 Dover Books</a:t>
            </a:r>
          </a:p>
          <a:p>
            <a:pPr marL="0" indent="0">
              <a:buNone/>
            </a:pPr>
            <a:r>
              <a:rPr lang="en-US" dirty="0" smtClean="0"/>
              <a:t>*</a:t>
            </a:r>
            <a:r>
              <a:rPr lang="en-US" dirty="0" err="1" smtClean="0"/>
              <a:t>Svensmark</a:t>
            </a:r>
            <a:r>
              <a:rPr lang="en-US" dirty="0" smtClean="0"/>
              <a:t>, </a:t>
            </a:r>
            <a:r>
              <a:rPr lang="en-US" dirty="0" err="1" smtClean="0"/>
              <a:t>Henrik</a:t>
            </a:r>
            <a:r>
              <a:rPr lang="en-US" dirty="0" smtClean="0"/>
              <a:t> </a:t>
            </a:r>
            <a:r>
              <a:rPr lang="en-US" b="1" i="1" dirty="0" smtClean="0"/>
              <a:t>The Chilling Stars: A New Theory of Climate Change</a:t>
            </a:r>
            <a:r>
              <a:rPr lang="en-US" dirty="0" smtClean="0"/>
              <a:t> 2007 Icon Books ltd</a:t>
            </a:r>
          </a:p>
          <a:p>
            <a:pPr marL="0" indent="0">
              <a:buNone/>
            </a:pPr>
            <a:r>
              <a:rPr lang="en-US" dirty="0" smtClean="0"/>
              <a:t>Fagan, Brian </a:t>
            </a:r>
            <a:r>
              <a:rPr lang="en-US" b="1" i="1" dirty="0" smtClean="0"/>
              <a:t>The Little Ice Age  </a:t>
            </a:r>
            <a:r>
              <a:rPr lang="en-US" dirty="0" smtClean="0"/>
              <a:t>Basic Books</a:t>
            </a:r>
          </a:p>
          <a:p>
            <a:pPr marL="0" indent="0">
              <a:buNone/>
            </a:pPr>
            <a:endParaRPr lang="en-US" b="1" i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9837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Bibliography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Cornell, Sara </a:t>
            </a:r>
            <a:r>
              <a:rPr lang="en-US" sz="2000" b="1" i="1" dirty="0" smtClean="0">
                <a:solidFill>
                  <a:srgbClr val="FFFF00"/>
                </a:solidFill>
              </a:rPr>
              <a:t>Understanding   the Earth System</a:t>
            </a:r>
            <a:r>
              <a:rPr lang="en-US" sz="2000" b="1" dirty="0" smtClean="0"/>
              <a:t> 2012 Cambridge University Press </a:t>
            </a:r>
          </a:p>
          <a:p>
            <a:endParaRPr lang="en-US" sz="2000" b="1" dirty="0"/>
          </a:p>
          <a:p>
            <a:r>
              <a:rPr lang="en-US" sz="2000" b="1" dirty="0" smtClean="0"/>
              <a:t>Cronin, Thomas M </a:t>
            </a:r>
            <a:r>
              <a:rPr lang="en-US" sz="2000" b="1" i="1" dirty="0" err="1" smtClean="0">
                <a:solidFill>
                  <a:srgbClr val="FFFF00"/>
                </a:solidFill>
              </a:rPr>
              <a:t>Paleoclimates</a:t>
            </a:r>
            <a:r>
              <a:rPr lang="en-US" sz="2000" b="1" i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/>
              <a:t>2010 </a:t>
            </a:r>
            <a:r>
              <a:rPr lang="en-US" sz="2000" b="1" dirty="0" err="1" smtClean="0"/>
              <a:t>Comumbia</a:t>
            </a:r>
            <a:r>
              <a:rPr lang="en-US" sz="2000" b="1" dirty="0" smtClean="0"/>
              <a:t> University Press</a:t>
            </a:r>
            <a:endParaRPr lang="en-US" sz="2000" b="1" i="1" dirty="0">
              <a:solidFill>
                <a:srgbClr val="FFFF00"/>
              </a:solidFill>
            </a:endParaRPr>
          </a:p>
        </p:txBody>
      </p:sp>
      <p:pic>
        <p:nvPicPr>
          <p:cNvPr id="17" name="Content Placeholder 16" descr="AANESC Earth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7213" b="-7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19723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Big Picture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200" b="1" u="sng" dirty="0" smtClean="0">
                <a:solidFill>
                  <a:srgbClr val="FFFF00"/>
                </a:solidFill>
              </a:rPr>
              <a:t>External Forcing: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Cosmic rays</a:t>
            </a:r>
          </a:p>
          <a:p>
            <a:pPr marL="342900" indent="-342900">
              <a:buFont typeface="Arial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Interstellar dust</a:t>
            </a:r>
          </a:p>
          <a:p>
            <a:pPr marL="342900" indent="-342900">
              <a:buFont typeface="Arial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Earth – sun geometry</a:t>
            </a:r>
          </a:p>
          <a:p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       ( </a:t>
            </a:r>
            <a:r>
              <a:rPr lang="en-US" sz="2000" dirty="0" err="1" smtClean="0">
                <a:solidFill>
                  <a:srgbClr val="FFFF00"/>
                </a:solidFill>
              </a:rPr>
              <a:t>Milankovith</a:t>
            </a:r>
            <a:r>
              <a:rPr lang="en-US" sz="2000" dirty="0" smtClean="0">
                <a:solidFill>
                  <a:srgbClr val="FFFF00"/>
                </a:solidFill>
              </a:rPr>
              <a:t> cycles)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  </a:t>
            </a:r>
            <a:r>
              <a:rPr lang="en-US" sz="2200" b="1" dirty="0" err="1" smtClean="0">
                <a:solidFill>
                  <a:srgbClr val="FFFF00"/>
                </a:solidFill>
              </a:rPr>
              <a:t>Bolloid</a:t>
            </a:r>
            <a:r>
              <a:rPr lang="en-US" sz="2200" b="1" dirty="0" smtClean="0">
                <a:solidFill>
                  <a:srgbClr val="FFFF00"/>
                </a:solidFill>
              </a:rPr>
              <a:t> impact</a:t>
            </a:r>
            <a:r>
              <a:rPr lang="en-US" sz="2000" dirty="0" smtClean="0">
                <a:solidFill>
                  <a:srgbClr val="FFFF00"/>
                </a:solidFill>
              </a:rPr>
              <a:t>s 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200" b="1" u="sng" dirty="0" smtClean="0">
                <a:solidFill>
                  <a:srgbClr val="FFFF00"/>
                </a:solidFill>
              </a:rPr>
              <a:t>Internal forcing: </a:t>
            </a:r>
            <a:r>
              <a:rPr lang="en-US" sz="2200" b="1" i="1" u="sng" dirty="0" err="1" smtClean="0">
                <a:solidFill>
                  <a:srgbClr val="FFFF00"/>
                </a:solidFill>
              </a:rPr>
              <a:t>Paleocycle</a:t>
            </a:r>
            <a:r>
              <a:rPr lang="en-US" sz="2200" b="1" u="sng" dirty="0" err="1" smtClean="0">
                <a:solidFill>
                  <a:srgbClr val="FFFF00"/>
                </a:solidFill>
              </a:rPr>
              <a:t>s</a:t>
            </a:r>
            <a:endParaRPr lang="en-US" sz="2200" b="1" u="sng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200" b="1" dirty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Plate tectonics</a:t>
            </a:r>
          </a:p>
          <a:p>
            <a:r>
              <a:rPr lang="en-US" sz="2200" b="1" i="1" dirty="0" smtClean="0">
                <a:solidFill>
                  <a:srgbClr val="FFFF00"/>
                </a:solidFill>
              </a:rPr>
              <a:t>         </a:t>
            </a:r>
            <a:r>
              <a:rPr lang="en-US" sz="1700" b="1" i="1" dirty="0" err="1" smtClean="0">
                <a:solidFill>
                  <a:srgbClr val="FFFF00"/>
                </a:solidFill>
              </a:rPr>
              <a:t>Orogenesis</a:t>
            </a:r>
            <a:r>
              <a:rPr lang="en-US" sz="1700" b="1" i="1" dirty="0" smtClean="0">
                <a:solidFill>
                  <a:srgbClr val="FFFF00"/>
                </a:solidFill>
              </a:rPr>
              <a:t> /volcanism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   </a:t>
            </a:r>
            <a:r>
              <a:rPr lang="en-US" sz="2200" b="1" dirty="0" smtClean="0">
                <a:solidFill>
                  <a:srgbClr val="FFFF00"/>
                </a:solidFill>
              </a:rPr>
              <a:t>Ocean composition</a:t>
            </a:r>
          </a:p>
          <a:p>
            <a:r>
              <a:rPr lang="en-US" sz="2200" b="1" dirty="0" smtClean="0">
                <a:solidFill>
                  <a:srgbClr val="FFFF00"/>
                </a:solidFill>
              </a:rPr>
              <a:t>         +   circulation</a:t>
            </a:r>
          </a:p>
          <a:p>
            <a:pPr marL="342900" indent="-342900">
              <a:buFont typeface="Arial"/>
              <a:buChar char="•"/>
            </a:pPr>
            <a:r>
              <a:rPr lang="en-US" sz="2200" b="1" dirty="0" smtClean="0">
                <a:solidFill>
                  <a:srgbClr val="FFFF00"/>
                </a:solidFill>
              </a:rPr>
              <a:t>   </a:t>
            </a:r>
            <a:r>
              <a:rPr lang="en-US" sz="2000" b="1" dirty="0" smtClean="0">
                <a:solidFill>
                  <a:srgbClr val="FFFF00"/>
                </a:solidFill>
              </a:rPr>
              <a:t>Biosphere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1700" b="1" i="1" dirty="0" smtClean="0">
                <a:solidFill>
                  <a:srgbClr val="FFFF00"/>
                </a:solidFill>
              </a:rPr>
              <a:t>( C0</a:t>
            </a:r>
            <a:r>
              <a:rPr lang="en-US" sz="1700" b="1" i="1" baseline="-25000" dirty="0" smtClean="0">
                <a:solidFill>
                  <a:srgbClr val="FFFF00"/>
                </a:solidFill>
              </a:rPr>
              <a:t>2</a:t>
            </a:r>
            <a:r>
              <a:rPr lang="en-US" sz="1700" b="1" i="1" dirty="0" smtClean="0">
                <a:solidFill>
                  <a:srgbClr val="FFFF00"/>
                </a:solidFill>
              </a:rPr>
              <a:t> excursion /down draw cycles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Solar Variability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  Albedo patterns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AANESC Geo 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0684" r="-606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3948180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Forcing  Overview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polar-ice-ca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1630" b="-5163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Feedbacks ( g)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S = ΔT (1- </a:t>
            </a:r>
            <a:r>
              <a:rPr lang="en-US" sz="2000" b="1" dirty="0" err="1" smtClean="0">
                <a:solidFill>
                  <a:srgbClr val="FFFF00"/>
                </a:solidFill>
              </a:rPr>
              <a:t>Σg</a:t>
            </a:r>
            <a:r>
              <a:rPr lang="en-US" sz="2000" b="1" dirty="0" smtClean="0">
                <a:solidFill>
                  <a:srgbClr val="FFFF00"/>
                </a:solidFill>
              </a:rPr>
              <a:t>)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g= climate sensitivity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When the value for g is large the climate is more sensitive  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Energy balance and </a:t>
            </a:r>
            <a:r>
              <a:rPr lang="en-US" sz="2000" b="1" dirty="0" err="1" smtClean="0">
                <a:solidFill>
                  <a:srgbClr val="FFFF00"/>
                </a:solidFill>
              </a:rPr>
              <a:t>radiative</a:t>
            </a:r>
            <a:r>
              <a:rPr lang="en-US" sz="2000" b="1" dirty="0" smtClean="0">
                <a:solidFill>
                  <a:srgbClr val="FFFF00"/>
                </a:solidFill>
              </a:rPr>
              <a:t> forcing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F. = </a:t>
            </a:r>
            <a:r>
              <a:rPr lang="en-US" sz="2000" b="1" dirty="0" err="1" smtClean="0">
                <a:solidFill>
                  <a:srgbClr val="FFFF00"/>
                </a:solidFill>
              </a:rPr>
              <a:t>F</a:t>
            </a:r>
            <a:r>
              <a:rPr lang="en-US" sz="2000" b="1" baseline="-25000" dirty="0" err="1" smtClean="0">
                <a:solidFill>
                  <a:srgbClr val="FFFF00"/>
                </a:solidFill>
              </a:rPr>
              <a:t>sw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2000" b="1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sym typeface="Wingdings"/>
              </a:rPr>
              <a:t>( 1 – </a:t>
            </a:r>
            <a:r>
              <a:rPr lang="en-US" sz="2000" b="1" dirty="0" smtClean="0">
                <a:solidFill>
                  <a:srgbClr val="FFFF00"/>
                </a:solidFill>
              </a:rPr>
              <a:t>α.) -  σT</a:t>
            </a:r>
            <a:r>
              <a:rPr lang="en-US" sz="2000" b="1" baseline="30000" dirty="0" smtClean="0">
                <a:solidFill>
                  <a:srgbClr val="FFFF00"/>
                </a:solidFill>
              </a:rPr>
              <a:t>4 </a:t>
            </a:r>
            <a:r>
              <a:rPr lang="en-US" sz="2000" b="1" dirty="0" smtClean="0">
                <a:solidFill>
                  <a:srgbClr val="FFFF00"/>
                </a:solidFill>
              </a:rPr>
              <a:t>+ F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LW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138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8004" y="273050"/>
            <a:ext cx="3008313" cy="11620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Interstellar gas / </a:t>
            </a:r>
            <a:r>
              <a:rPr lang="en-US" sz="2800" dirty="0" smtClean="0">
                <a:solidFill>
                  <a:srgbClr val="FFFF00"/>
                </a:solidFill>
              </a:rPr>
              <a:t>dust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Cosmic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3" r="633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Possible Impacts: 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Solar dimming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= cooler regime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Solar ignition = warmer regime.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4761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Cosmic Rays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AANESC Cosmic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403" r="-640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</a:rPr>
              <a:t>Decreased</a:t>
            </a:r>
            <a:r>
              <a:rPr lang="en-US" sz="2000" b="1" dirty="0" smtClean="0">
                <a:solidFill>
                  <a:srgbClr val="FFFF00"/>
                </a:solidFill>
              </a:rPr>
              <a:t> solar magnetic field =</a:t>
            </a:r>
          </a:p>
          <a:p>
            <a:r>
              <a:rPr lang="en-US" sz="2000" b="1" i="1" dirty="0" smtClean="0">
                <a:solidFill>
                  <a:srgbClr val="FFFF00"/>
                </a:solidFill>
              </a:rPr>
              <a:t>Increased</a:t>
            </a:r>
            <a:r>
              <a:rPr lang="en-US" sz="2000" b="1" dirty="0" smtClean="0">
                <a:solidFill>
                  <a:srgbClr val="FFFF00"/>
                </a:solidFill>
              </a:rPr>
              <a:t> atmospheric bombardment of cosmic rays =</a:t>
            </a:r>
          </a:p>
          <a:p>
            <a:r>
              <a:rPr lang="en-US" sz="2000" b="1" i="1" dirty="0" smtClean="0">
                <a:solidFill>
                  <a:srgbClr val="FFFF00"/>
                </a:solidFill>
              </a:rPr>
              <a:t>Increased</a:t>
            </a:r>
            <a:r>
              <a:rPr lang="en-US" sz="2000" b="1" dirty="0" smtClean="0">
                <a:solidFill>
                  <a:srgbClr val="FFFF00"/>
                </a:solidFill>
              </a:rPr>
              <a:t> production of condensation nuclei via ionization =</a:t>
            </a:r>
          </a:p>
          <a:p>
            <a:r>
              <a:rPr lang="en-US" sz="2000" b="1" i="1" dirty="0" smtClean="0">
                <a:solidFill>
                  <a:srgbClr val="FFFF00"/>
                </a:solidFill>
              </a:rPr>
              <a:t>Increased</a:t>
            </a:r>
            <a:r>
              <a:rPr lang="en-US" sz="2000" b="1" dirty="0" smtClean="0">
                <a:solidFill>
                  <a:srgbClr val="FFFF00"/>
                </a:solidFill>
              </a:rPr>
              <a:t> cloud cover =</a:t>
            </a:r>
          </a:p>
          <a:p>
            <a:r>
              <a:rPr lang="en-US" sz="2000" b="1" i="1" dirty="0" smtClean="0">
                <a:solidFill>
                  <a:srgbClr val="FFFF00"/>
                </a:solidFill>
              </a:rPr>
              <a:t>Increased</a:t>
            </a:r>
            <a:r>
              <a:rPr lang="en-US" sz="2000" b="1" dirty="0" smtClean="0">
                <a:solidFill>
                  <a:srgbClr val="FFFF00"/>
                </a:solidFill>
              </a:rPr>
              <a:t> albedo =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c</a:t>
            </a:r>
            <a:r>
              <a:rPr lang="en-US" sz="2000" b="1" dirty="0" smtClean="0">
                <a:solidFill>
                  <a:srgbClr val="FFFF00"/>
                </a:solidFill>
              </a:rPr>
              <a:t>ooler regime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 smtClean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949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Milankovitch</a:t>
            </a:r>
            <a:r>
              <a:rPr lang="en-US" sz="2800" b="1" dirty="0" smtClean="0">
                <a:solidFill>
                  <a:srgbClr val="FFFF00"/>
                </a:solidFill>
              </a:rPr>
              <a:t> Theory: Orbital induced climate forcing:</a:t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Variations in earth / sun geometry = variations in solar insolation = 3 oscillations 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620px-MilankovitchCycle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254" r="-152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9418395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12948</TotalTime>
  <Words>1316</Words>
  <Application>Microsoft Office PowerPoint</Application>
  <PresentationFormat>On-screen Show (4:3)</PresentationFormat>
  <Paragraphs>326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Some Like it Hot! Some Like It Cold!  Four Billion Years of Climate Change on Planet Earth: The Cook’s Tour</vt:lpstr>
      <vt:lpstr>Some like it hot!                          Some like it cold!</vt:lpstr>
      <vt:lpstr>New Paradigms</vt:lpstr>
      <vt:lpstr>Stops along the “Cook’s Tour”</vt:lpstr>
      <vt:lpstr>The Big Picture</vt:lpstr>
      <vt:lpstr>Forcing  Overview</vt:lpstr>
      <vt:lpstr>Interstellar gas / dust </vt:lpstr>
      <vt:lpstr>Cosmic Rays</vt:lpstr>
      <vt:lpstr>Milankovitch Theory: Orbital induced climate forcing: Variations in earth / sun geometry = variations in solar insolation = 3 oscillations </vt:lpstr>
      <vt:lpstr>Solar Variability:</vt:lpstr>
      <vt:lpstr>Bolloid Impacts</vt:lpstr>
      <vt:lpstr>Plate tectonics: Volcanism</vt:lpstr>
      <vt:lpstr>Four Major Volcanic Events 19th – 20th century </vt:lpstr>
      <vt:lpstr>Ocean Currents</vt:lpstr>
      <vt:lpstr>Archean Eon:  4 ba   ( billion annum  before present)</vt:lpstr>
      <vt:lpstr>  Proterozoic Eon 850 ma bp – 650 ma bp  </vt:lpstr>
      <vt:lpstr>Snowball Earth</vt:lpstr>
      <vt:lpstr> Snowball Earth Hypothesis 716 ma bp – 630 ma bp </vt:lpstr>
      <vt:lpstr>Phanerozoic Era Temp / CO2</vt:lpstr>
      <vt:lpstr>Paleozoic Era 543 ma bp = 245 ma bp</vt:lpstr>
      <vt:lpstr>Paleozoic Era </vt:lpstr>
      <vt:lpstr>Cambrian 543-490 ma BP: Warm</vt:lpstr>
      <vt:lpstr>Ordovician  Period 490 ma bp – 443 ma bp     Warm - Cold</vt:lpstr>
      <vt:lpstr>Silurian Period 443 ma bp – 417 ma bp</vt:lpstr>
      <vt:lpstr>Devonian Period 417 ma bp – 354 ma bp</vt:lpstr>
      <vt:lpstr>Mesozoic Era 245 ma bp  - 65 ma bp</vt:lpstr>
      <vt:lpstr>Mesozoic Era</vt:lpstr>
      <vt:lpstr>Cenozoic  Era: Temperature extremes for all!</vt:lpstr>
      <vt:lpstr>Cenozoic Era </vt:lpstr>
      <vt:lpstr>Pleistocene Epoch  2.58 ma – 11.7 ka</vt:lpstr>
      <vt:lpstr>Laurentide - Fenno Scandian Ice Sheet 80,000 – 18,000 ka. The Cooling power of ice: t + kR2 = hR  </vt:lpstr>
      <vt:lpstr>NA Weather Pattern Baroclinic zone along terminus = “glacial feeder”</vt:lpstr>
      <vt:lpstr>So where was “global warming” when you needed it?</vt:lpstr>
      <vt:lpstr>Younger Drayas Oscillation</vt:lpstr>
      <vt:lpstr>The Younger Drayas Oscillation Orbital Induced ( Precession) warming </vt:lpstr>
      <vt:lpstr>Hysteresis: N. A.  Thermohaline Circulation</vt:lpstr>
      <vt:lpstr>Global Mean Temperature  </vt:lpstr>
      <vt:lpstr>Late Holocene Epoch</vt:lpstr>
      <vt:lpstr>Little Ice Age 1350 – 1850 A.D.</vt:lpstr>
      <vt:lpstr>Late Holocene Climate Oscillations</vt:lpstr>
      <vt:lpstr>  LIA Solar Cycles  </vt:lpstr>
      <vt:lpstr>The Anthropocene 1850 - Present</vt:lpstr>
      <vt:lpstr>Summary</vt:lpstr>
      <vt:lpstr>Some Like It Hot! Some Like It Cold! Coming to a theater near you!</vt:lpstr>
      <vt:lpstr>Bibliography</vt:lpstr>
      <vt:lpstr>Bibliography</vt:lpstr>
    </vt:vector>
  </TitlesOfParts>
  <Company>Smith Leadership Academy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 A Mile Deep! ( Literally!) An Overview of the Pleistocene Ice Age</dc:title>
  <dc:creator>Jonathan Byrne</dc:creator>
  <cp:lastModifiedBy>Weather</cp:lastModifiedBy>
  <cp:revision>244</cp:revision>
  <dcterms:created xsi:type="dcterms:W3CDTF">2012-02-03T01:17:43Z</dcterms:created>
  <dcterms:modified xsi:type="dcterms:W3CDTF">2014-10-23T03:19:30Z</dcterms:modified>
</cp:coreProperties>
</file>