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509" r:id="rId2"/>
    <p:sldId id="593" r:id="rId3"/>
    <p:sldId id="598" r:id="rId4"/>
    <p:sldId id="510" r:id="rId5"/>
    <p:sldId id="596" r:id="rId6"/>
    <p:sldId id="600" r:id="rId7"/>
    <p:sldId id="595" r:id="rId8"/>
    <p:sldId id="574" r:id="rId9"/>
    <p:sldId id="575" r:id="rId10"/>
    <p:sldId id="576" r:id="rId11"/>
    <p:sldId id="577" r:id="rId12"/>
    <p:sldId id="589" r:id="rId13"/>
    <p:sldId id="508" r:id="rId14"/>
    <p:sldId id="521" r:id="rId15"/>
    <p:sldId id="547" r:id="rId16"/>
    <p:sldId id="542" r:id="rId17"/>
    <p:sldId id="543" r:id="rId18"/>
  </p:sldIdLst>
  <p:sldSz cx="9144000" cy="6858000" type="screen4x3"/>
  <p:notesSz cx="6997700" cy="9283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i="1" kern="1200">
        <a:solidFill>
          <a:srgbClr val="001D6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i="1" kern="1200">
        <a:solidFill>
          <a:srgbClr val="001D6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i="1" kern="1200">
        <a:solidFill>
          <a:srgbClr val="001D6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i="1" kern="1200">
        <a:solidFill>
          <a:srgbClr val="001D6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i="1" kern="1200">
        <a:solidFill>
          <a:srgbClr val="001D6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i="1" kern="1200">
        <a:solidFill>
          <a:srgbClr val="001D6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i="1" kern="1200">
        <a:solidFill>
          <a:srgbClr val="001D6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i="1" kern="1200">
        <a:solidFill>
          <a:srgbClr val="001D6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i="1" kern="1200">
        <a:solidFill>
          <a:srgbClr val="001D6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FF99FF"/>
    <a:srgbClr val="CCECFF"/>
    <a:srgbClr val="F4534F"/>
    <a:srgbClr val="001D61"/>
    <a:srgbClr val="69D4ED"/>
    <a:srgbClr val="00FF00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2165" autoAdjust="0"/>
  </p:normalViewPr>
  <p:slideViewPr>
    <p:cSldViewPr>
      <p:cViewPr>
        <p:scale>
          <a:sx n="80" d="100"/>
          <a:sy n="80" d="100"/>
        </p:scale>
        <p:origin x="-1056" y="-72"/>
      </p:cViewPr>
      <p:guideLst>
        <p:guide orient="horz" pos="2160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76" y="-72"/>
      </p:cViewPr>
      <p:guideLst>
        <p:guide orient="horz" pos="3957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574" tIns="45286" rIns="90574" bIns="45286" numCol="1" anchor="t" anchorCtr="0" compatLnSpc="1">
            <a:prstTxWarp prst="textNoShape">
              <a:avLst/>
            </a:prstTxWarp>
          </a:bodyPr>
          <a:lstStyle>
            <a:lvl1pPr algn="l" defTabSz="906463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8913" y="0"/>
            <a:ext cx="2998787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574" tIns="45286" rIns="90574" bIns="45286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299878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574" tIns="45286" rIns="90574" bIns="45286" numCol="1" anchor="b" anchorCtr="0" compatLnSpc="1">
            <a:prstTxWarp prst="textNoShape">
              <a:avLst/>
            </a:prstTxWarp>
          </a:bodyPr>
          <a:lstStyle>
            <a:lvl1pPr algn="l" defTabSz="906463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Business Impact Analysis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8913" y="8805863"/>
            <a:ext cx="299878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574" tIns="45286" rIns="90574" bIns="45286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E9B5095-4302-4578-B66A-8B88EEC1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870" tIns="0" rIns="18870" bIns="0" numCol="1" anchor="t" anchorCtr="0" compatLnSpc="1">
            <a:prstTxWarp prst="textNoShape">
              <a:avLst/>
            </a:prstTxWarp>
          </a:bodyPr>
          <a:lstStyle>
            <a:lvl1pPr algn="l" defTabSz="923925">
              <a:defRPr kumimoji="1" sz="1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3001962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870" tIns="0" rIns="18870" bIns="0" numCol="1" anchor="t" anchorCtr="0" compatLnSpc="1">
            <a:prstTxWarp prst="textNoShape">
              <a:avLst/>
            </a:prstTxWarp>
          </a:bodyPr>
          <a:lstStyle>
            <a:lvl1pPr algn="r" defTabSz="923925">
              <a:defRPr kumimoji="1" sz="1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 i="0"/>
          </a:p>
        </p:txBody>
      </p:sp>
      <p:sp>
        <p:nvSpPr>
          <p:cNvPr id="4608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1413" y="677863"/>
            <a:ext cx="4716462" cy="35369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291013"/>
            <a:ext cx="5075237" cy="40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75" tIns="45602" rIns="92775" bIns="45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2025"/>
            <a:ext cx="29987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870" tIns="0" rIns="18870" bIns="0" numCol="1" anchor="b" anchorCtr="0" compatLnSpc="1">
            <a:prstTxWarp prst="textNoShape">
              <a:avLst/>
            </a:prstTxWarp>
          </a:bodyPr>
          <a:lstStyle>
            <a:lvl1pPr algn="l" defTabSz="923925">
              <a:defRPr kumimoji="1" sz="1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8582025"/>
            <a:ext cx="3001962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870" tIns="0" rIns="18870" bIns="0" numCol="1" anchor="b" anchorCtr="0" compatLnSpc="1">
            <a:prstTxWarp prst="textNoShape">
              <a:avLst/>
            </a:prstTxWarp>
          </a:bodyPr>
          <a:lstStyle>
            <a:lvl1pPr algn="r" defTabSz="923925">
              <a:defRPr kumimoji="1" sz="10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B17FFA2-2310-445F-A025-5469480E24F9}" type="slidenum">
              <a:rPr lang="en-US"/>
              <a:pPr>
                <a:defRPr/>
              </a:pPr>
              <a:t>‹#›</a:t>
            </a:fld>
            <a:r>
              <a:rPr lang="en-US"/>
              <a:t>##</a:t>
            </a:r>
            <a:endParaRPr lang="en-US" sz="1200" i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3DCF61-F33C-4E71-834C-DDD9DB479C78}" type="slidenum">
              <a:rPr lang="en-US" smtClean="0"/>
              <a:pPr/>
              <a:t>1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F4F7E5-0F96-4A12-88C6-E8FC49EB277E}" type="slidenum">
              <a:rPr lang="en-US" smtClean="0"/>
              <a:pPr/>
              <a:t>10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EB49A99-A5CC-4A03-877C-7EE3A60C6E81}" type="slidenum">
              <a:rPr lang="en-US" sz="1200" i="0">
                <a:solidFill>
                  <a:schemeClr val="tx1"/>
                </a:solidFill>
              </a:rPr>
              <a:pPr algn="r" eaLnBrk="1" hangingPunct="1"/>
              <a:t>10</a:t>
            </a:fld>
            <a:endParaRPr lang="en-US" sz="1200" i="0">
              <a:solidFill>
                <a:schemeClr val="tx1"/>
              </a:solidFill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9888"/>
          </a:xfrm>
          <a:noFill/>
        </p:spPr>
        <p:txBody>
          <a:bodyPr lIns="91440" tIns="45720" rIns="91440" bIns="45720"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85A863-2368-4D15-83DB-1D7C2F12208B}" type="slidenum">
              <a:rPr lang="en-US" smtClean="0"/>
              <a:pPr/>
              <a:t>11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2CFBFA-A506-4ACB-A530-6C0BF4B1D2A2}" type="slidenum">
              <a:rPr lang="en-US" smtClean="0"/>
              <a:pPr/>
              <a:t>12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2EDD09-8087-4119-80DF-CDABA4045DD2}" type="slidenum">
              <a:rPr lang="en-US" smtClean="0"/>
              <a:pPr/>
              <a:t>13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180AED-C8BB-44E7-92D7-2D609CD166E4}" type="slidenum">
              <a:rPr lang="en-US" smtClean="0"/>
              <a:pPr/>
              <a:t>14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CED845-CB7F-4E0D-9AE0-4D10DCE80880}" type="slidenum">
              <a:rPr lang="en-US" smtClean="0"/>
              <a:pPr/>
              <a:t>15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912E0A-5168-4C3C-8EB6-B7729112BB88}" type="slidenum">
              <a:rPr lang="en-US" smtClean="0"/>
              <a:pPr/>
              <a:t>16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President </a:t>
            </a:r>
            <a:r>
              <a:rPr lang="en-US" dirty="0" err="1" smtClean="0"/>
              <a:t>Bertolino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F24920-49CD-459A-A6BF-5B5F42A1AA91}" type="slidenum">
              <a:rPr lang="en-US" smtClean="0"/>
              <a:pPr/>
              <a:t>17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9A1AD3-4D74-4E92-8613-645C884819B2}" type="slidenum">
              <a:rPr lang="en-US" smtClean="0"/>
              <a:pPr/>
              <a:t>2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9A1AD3-4D74-4E92-8613-645C884819B2}" type="slidenum">
              <a:rPr lang="en-US" smtClean="0"/>
              <a:pPr/>
              <a:t>3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BCE758-0CCA-4E65-ACBA-F2EB76121F65}" type="slidenum">
              <a:rPr lang="en-US" smtClean="0"/>
              <a:pPr/>
              <a:t>4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432" tIns="44215" rIns="88432" bIns="44215" anchor="b"/>
          <a:lstStyle/>
          <a:p>
            <a:pPr algn="r" defTabSz="877888"/>
            <a:fld id="{CA2E4E9A-343F-4A79-945F-47A30CC45E4F}" type="slidenum">
              <a:rPr lang="en-GB" sz="1100" i="0">
                <a:solidFill>
                  <a:schemeClr val="tx1"/>
                </a:solidFill>
                <a:latin typeface="Futura Md BT" pitchFamily="34" charset="0"/>
              </a:rPr>
              <a:pPr algn="r" defTabSz="877888"/>
              <a:t>4</a:t>
            </a:fld>
            <a:endParaRPr lang="en-GB" sz="1100" i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5018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0262" cy="3479800"/>
          </a:xfrm>
          <a:ln/>
        </p:spPr>
      </p:sp>
      <p:sp>
        <p:nvSpPr>
          <p:cNvPr id="5018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  <a:noFill/>
        </p:spPr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635509-1260-4CBB-B158-2BD20D2625B5}" type="slidenum">
              <a:rPr lang="en-US" smtClean="0"/>
              <a:pPr/>
              <a:t>5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075F947-5874-411E-8929-91A0E64E1EFE}" type="slidenum">
              <a:rPr lang="en-US" sz="1200" i="0">
                <a:solidFill>
                  <a:schemeClr val="tx1"/>
                </a:solidFill>
              </a:rPr>
              <a:pPr algn="r" eaLnBrk="1" hangingPunct="1"/>
              <a:t>5</a:t>
            </a:fld>
            <a:endParaRPr lang="en-US" sz="1200" i="0">
              <a:solidFill>
                <a:schemeClr val="tx1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9888"/>
          </a:xfrm>
          <a:noFill/>
        </p:spPr>
        <p:txBody>
          <a:bodyPr lIns="91440" tIns="45720" rIns="91440" bIns="45720"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635509-1260-4CBB-B158-2BD20D2625B5}" type="slidenum">
              <a:rPr lang="en-US" smtClean="0"/>
              <a:pPr/>
              <a:t>6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075F947-5874-411E-8929-91A0E64E1EFE}" type="slidenum">
              <a:rPr lang="en-US" sz="1200" i="0">
                <a:solidFill>
                  <a:schemeClr val="tx1"/>
                </a:solidFill>
              </a:rPr>
              <a:pPr algn="r" eaLnBrk="1" hangingPunct="1"/>
              <a:t>6</a:t>
            </a:fld>
            <a:endParaRPr lang="en-US" sz="1200" i="0">
              <a:solidFill>
                <a:schemeClr val="tx1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9888"/>
          </a:xfrm>
          <a:noFill/>
        </p:spPr>
        <p:txBody>
          <a:bodyPr lIns="91440" tIns="45720" rIns="91440" bIns="45720"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BCE758-0CCA-4E65-ACBA-F2EB76121F65}" type="slidenum">
              <a:rPr lang="en-US" smtClean="0"/>
              <a:pPr/>
              <a:t>7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432" tIns="44215" rIns="88432" bIns="44215" anchor="b"/>
          <a:lstStyle/>
          <a:p>
            <a:pPr algn="r" defTabSz="877888"/>
            <a:fld id="{CA2E4E9A-343F-4A79-945F-47A30CC45E4F}" type="slidenum">
              <a:rPr lang="en-GB" sz="1100" i="0">
                <a:solidFill>
                  <a:schemeClr val="tx1"/>
                </a:solidFill>
                <a:latin typeface="Futura Md BT" pitchFamily="34" charset="0"/>
              </a:rPr>
              <a:pPr algn="r" defTabSz="877888"/>
              <a:t>7</a:t>
            </a:fld>
            <a:endParaRPr lang="en-GB" sz="1100" i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5018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0262" cy="3479800"/>
          </a:xfrm>
          <a:ln/>
        </p:spPr>
      </p:sp>
      <p:sp>
        <p:nvSpPr>
          <p:cNvPr id="5018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635509-1260-4CBB-B158-2BD20D2625B5}" type="slidenum">
              <a:rPr lang="en-US" smtClean="0"/>
              <a:pPr/>
              <a:t>8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075F947-5874-411E-8929-91A0E64E1EFE}" type="slidenum">
              <a:rPr lang="en-US" sz="1200" i="0">
                <a:solidFill>
                  <a:schemeClr val="tx1"/>
                </a:solidFill>
              </a:rPr>
              <a:pPr algn="r" eaLnBrk="1" hangingPunct="1"/>
              <a:t>8</a:t>
            </a:fld>
            <a:endParaRPr lang="en-US" sz="1200" i="0">
              <a:solidFill>
                <a:schemeClr val="tx1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9888"/>
          </a:xfrm>
          <a:noFill/>
        </p:spPr>
        <p:txBody>
          <a:bodyPr lIns="91440" tIns="45720" rIns="91440" bIns="45720"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DE67BE-13E2-437E-A6A1-57EBDD8BC72A}" type="slidenum">
              <a:rPr lang="en-US" smtClean="0"/>
              <a:pPr/>
              <a:t>9</a:t>
            </a:fld>
            <a:r>
              <a:rPr lang="en-US" smtClean="0"/>
              <a:t>##</a:t>
            </a:r>
            <a:endParaRPr lang="en-US" sz="1200" i="0" smtClean="0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6A54978-0350-490C-8134-02F1942D2C1D}" type="slidenum">
              <a:rPr lang="en-US" sz="1200" i="0">
                <a:solidFill>
                  <a:schemeClr val="tx1"/>
                </a:solidFill>
              </a:rPr>
              <a:pPr algn="r" eaLnBrk="1" hangingPunct="1"/>
              <a:t>9</a:t>
            </a:fld>
            <a:endParaRPr lang="en-US" sz="1200" i="0">
              <a:solidFill>
                <a:schemeClr val="tx1"/>
              </a:solidFill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9888"/>
          </a:xfrm>
          <a:noFill/>
        </p:spPr>
        <p:txBody>
          <a:bodyPr lIns="91440" tIns="45720" rIns="91440" bIns="45720"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8458200" y="0"/>
            <a:ext cx="685800" cy="6096000"/>
          </a:xfrm>
          <a:prstGeom prst="rect">
            <a:avLst/>
          </a:prstGeom>
          <a:solidFill>
            <a:srgbClr val="405688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white">
          <a:xfrm>
            <a:off x="0" y="6096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8458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0" y="0"/>
            <a:ext cx="685800" cy="6096000"/>
          </a:xfrm>
          <a:prstGeom prst="rect">
            <a:avLst/>
          </a:prstGeom>
          <a:solidFill>
            <a:srgbClr val="405688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514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436688" y="2130425"/>
            <a:ext cx="6678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514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28813" y="3886200"/>
            <a:ext cx="5500687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198438"/>
            <a:ext cx="1885950" cy="6323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98438"/>
            <a:ext cx="5505450" cy="6323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8438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14475"/>
            <a:ext cx="3695700" cy="5006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14475"/>
            <a:ext cx="3695700" cy="5006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14475"/>
            <a:ext cx="3695700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14475"/>
            <a:ext cx="3695700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98438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14475"/>
            <a:ext cx="7543800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gray">
          <a:xfrm>
            <a:off x="0" y="0"/>
            <a:ext cx="762000" cy="6858000"/>
          </a:xfrm>
          <a:prstGeom prst="rect">
            <a:avLst/>
          </a:prstGeom>
          <a:solidFill>
            <a:srgbClr val="000058"/>
          </a:solidFill>
          <a:ln w="9525">
            <a:noFill/>
            <a:miter lim="800000"/>
            <a:headEnd/>
            <a:tailEnd/>
          </a:ln>
          <a:effectLst/>
        </p:spPr>
        <p:txBody>
          <a:bodyPr vert="eaVert" wrap="none" lIns="0" tIns="457200" rIns="0" anchor="ctr"/>
          <a:lstStyle/>
          <a:p>
            <a:pPr algn="l"/>
            <a:r>
              <a:rPr lang="en-US" sz="2200" i="0" baseline="0" dirty="0" smtClean="0">
                <a:solidFill>
                  <a:schemeClr val="tx1"/>
                </a:solidFill>
                <a:latin typeface="Rockwell" pitchFamily="18" charset="0"/>
              </a:rPr>
              <a:t>New England Weather Conference  - 2014</a:t>
            </a:r>
            <a:endParaRPr lang="en-US" sz="2200" i="0" dirty="0">
              <a:solidFill>
                <a:srgbClr val="FF6414"/>
              </a:solidFill>
              <a:latin typeface="Rockwell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gray">
          <a:xfrm>
            <a:off x="762000" y="0"/>
            <a:ext cx="381000" cy="6858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white">
          <a:xfrm flipV="1">
            <a:off x="762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white">
          <a:xfrm>
            <a:off x="0" y="6019800"/>
            <a:ext cx="1146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1D61"/>
          </a:solidFill>
          <a:latin typeface="Rockwell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1D6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1D6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1D6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1D6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01D6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6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6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6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6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990600"/>
            <a:ext cx="6678613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How Businesses </a:t>
            </a:r>
            <a:br>
              <a:rPr lang="en-US" dirty="0" smtClean="0"/>
            </a:br>
            <a:r>
              <a:rPr lang="en-US" dirty="0" smtClean="0"/>
              <a:t>"Weather the Storm”</a:t>
            </a:r>
            <a:endParaRPr lang="en-US" b="0" dirty="0" smtClean="0">
              <a:solidFill>
                <a:srgbClr val="00808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419600"/>
            <a:ext cx="5500688" cy="1600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latin typeface="Rockwell" pitchFamily="18" charset="0"/>
              </a:rPr>
              <a:t>Presented by: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Rockwell" pitchFamily="18" charset="0"/>
              </a:rPr>
              <a:t>Kenneth Otis, CBCP, MBCI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Rockwell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Rockwell" pitchFamily="18" charset="0"/>
              </a:rPr>
              <a:t>October 25, 2014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371600" y="2667000"/>
            <a:ext cx="6678613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800" dirty="0" smtClean="0"/>
              <a:t>Southern New England Weather Conference </a:t>
            </a:r>
            <a:endParaRPr lang="en-US" sz="2800" b="1" i="0" dirty="0">
              <a:latin typeface="Rockwell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7924800" cy="1371600"/>
          </a:xfrm>
        </p:spPr>
        <p:txBody>
          <a:bodyPr anchor="b"/>
          <a:lstStyle/>
          <a:p>
            <a:pPr eaLnBrk="1" hangingPunct="1"/>
            <a:r>
              <a:rPr lang="en-US" sz="3200" b="0" dirty="0" smtClean="0">
                <a:solidFill>
                  <a:srgbClr val="202A88"/>
                </a:solidFill>
              </a:rPr>
              <a:t> </a:t>
            </a:r>
            <a:r>
              <a:rPr lang="en-US" sz="3200" b="0" dirty="0" smtClean="0">
                <a:solidFill>
                  <a:srgbClr val="006666"/>
                </a:solidFill>
              </a:rPr>
              <a:t>BCP Phase 3: 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Business Continuity/ Recovery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 (Days - Months)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95400" y="1676400"/>
            <a:ext cx="3657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Objectives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Continue critical operations</a:t>
            </a:r>
          </a:p>
          <a:p>
            <a:pPr eaLnBrk="1" hangingPunct="1"/>
            <a:r>
              <a:rPr lang="en-US" sz="1800" dirty="0" smtClean="0"/>
              <a:t>Align all recovery activities</a:t>
            </a:r>
          </a:p>
          <a:p>
            <a:pPr eaLnBrk="1" hangingPunct="1"/>
            <a:r>
              <a:rPr lang="en-US" sz="1800" dirty="0" smtClean="0"/>
              <a:t>Ensure recovery plans stay on track</a:t>
            </a:r>
          </a:p>
          <a:p>
            <a:pPr eaLnBrk="1" hangingPunct="1"/>
            <a:r>
              <a:rPr lang="en-US" sz="1800" dirty="0" smtClean="0"/>
              <a:t>Coordinate key services </a:t>
            </a:r>
          </a:p>
          <a:p>
            <a:pPr eaLnBrk="1" hangingPunct="1"/>
            <a:r>
              <a:rPr lang="en-US" sz="1800" dirty="0" smtClean="0"/>
              <a:t>Maintain communications with employees, customers, Corp Offices</a:t>
            </a:r>
          </a:p>
          <a:p>
            <a:pPr eaLnBrk="1" hangingPunct="1"/>
            <a:r>
              <a:rPr lang="en-US" sz="1800" dirty="0" smtClean="0"/>
              <a:t>Restore operations to </a:t>
            </a:r>
            <a:r>
              <a:rPr lang="en-US" sz="1800" dirty="0" smtClean="0">
                <a:solidFill>
                  <a:srgbClr val="FF0000"/>
                </a:solidFill>
              </a:rPr>
              <a:t>pre-incident levels</a:t>
            </a:r>
            <a:r>
              <a:rPr lang="en-US" sz="1800" dirty="0" smtClean="0"/>
              <a:t> as efficiently as possible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57800" y="1676400"/>
            <a:ext cx="3633788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Elements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Department Business Continuity Teams &amp; Plans</a:t>
            </a:r>
          </a:p>
          <a:p>
            <a:pPr eaLnBrk="1" hangingPunct="1"/>
            <a:r>
              <a:rPr lang="en-US" sz="1800" dirty="0" smtClean="0"/>
              <a:t>Business workarounds for critical business processes </a:t>
            </a:r>
          </a:p>
          <a:p>
            <a:pPr eaLnBrk="1" hangingPunct="1"/>
            <a:r>
              <a:rPr lang="en-US" sz="1800" dirty="0" smtClean="0"/>
              <a:t>Clear assignments / responsibilities by process</a:t>
            </a:r>
          </a:p>
          <a:p>
            <a:pPr eaLnBrk="1" hangingPunct="1"/>
            <a:r>
              <a:rPr lang="en-US" sz="1800" dirty="0" smtClean="0"/>
              <a:t>Critical process resources identified</a:t>
            </a:r>
          </a:p>
          <a:p>
            <a:pPr eaLnBrk="1" hangingPunct="1"/>
            <a:r>
              <a:rPr lang="en-US" sz="1800" dirty="0" smtClean="0"/>
              <a:t>Communications plan</a:t>
            </a:r>
          </a:p>
          <a:p>
            <a:pPr eaLnBrk="1" hangingPunct="1"/>
            <a:r>
              <a:rPr lang="en-US" sz="1800" dirty="0" smtClean="0"/>
              <a:t>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543800" cy="1143000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Managing an Enterprise </a:t>
            </a:r>
            <a:br>
              <a:rPr lang="en-US" sz="3200" b="0" dirty="0" smtClean="0">
                <a:solidFill>
                  <a:srgbClr val="008080"/>
                </a:solidFill>
              </a:rPr>
            </a:br>
            <a:r>
              <a:rPr lang="en-US" sz="3200" b="0" dirty="0" smtClean="0">
                <a:solidFill>
                  <a:srgbClr val="008080"/>
                </a:solidFill>
              </a:rPr>
              <a:t>During Times of Crisis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7543800" cy="5083175"/>
          </a:xfrm>
        </p:spPr>
        <p:txBody>
          <a:bodyPr/>
          <a:lstStyle/>
          <a:p>
            <a:pPr eaLnBrk="1" hangingPunct="1"/>
            <a:r>
              <a:rPr lang="en-US" sz="1800" dirty="0" smtClean="0"/>
              <a:t>Working Philosophy of Crisis Management</a:t>
            </a:r>
          </a:p>
          <a:p>
            <a:pPr lvl="1" eaLnBrk="1" hangingPunct="1"/>
            <a:r>
              <a:rPr lang="en-US" sz="1800" b="1" dirty="0" smtClean="0"/>
              <a:t>Most incidents are Local in nature</a:t>
            </a:r>
          </a:p>
          <a:p>
            <a:pPr lvl="2" eaLnBrk="1" hangingPunct="1"/>
            <a:r>
              <a:rPr lang="en-US" sz="1800" dirty="0" smtClean="0"/>
              <a:t>Tend to be isolated impacts</a:t>
            </a:r>
          </a:p>
          <a:p>
            <a:pPr lvl="2" eaLnBrk="1" hangingPunct="1"/>
            <a:r>
              <a:rPr lang="en-US" sz="1800" dirty="0" smtClean="0"/>
              <a:t>Able to be managed at the local level</a:t>
            </a:r>
          </a:p>
          <a:p>
            <a:pPr lvl="2" eaLnBrk="1" hangingPunct="1"/>
            <a:r>
              <a:rPr lang="en-US" sz="1800" dirty="0" smtClean="0"/>
              <a:t>Limited corporate crisis team oversight</a:t>
            </a:r>
          </a:p>
          <a:p>
            <a:pPr lvl="1" eaLnBrk="1" hangingPunct="1"/>
            <a:r>
              <a:rPr lang="en-US" sz="1800" b="1" dirty="0" smtClean="0"/>
              <a:t>Few incidents have Regional impacts</a:t>
            </a:r>
          </a:p>
          <a:p>
            <a:pPr lvl="2" eaLnBrk="1" hangingPunct="1"/>
            <a:r>
              <a:rPr lang="en-US" sz="1800" dirty="0" smtClean="0"/>
              <a:t>Tend to impact multiple functions &amp; office locations</a:t>
            </a:r>
          </a:p>
          <a:p>
            <a:pPr lvl="2" eaLnBrk="1" hangingPunct="1"/>
            <a:r>
              <a:rPr lang="en-US" sz="1800" dirty="0" smtClean="0"/>
              <a:t>Require corporate crisis team interaction</a:t>
            </a:r>
          </a:p>
          <a:p>
            <a:pPr lvl="3" eaLnBrk="1" hangingPunct="1"/>
            <a:r>
              <a:rPr lang="en-US" dirty="0" smtClean="0"/>
              <a:t>Varying impacts to markets &amp; corporate departments</a:t>
            </a:r>
          </a:p>
          <a:p>
            <a:pPr lvl="3" eaLnBrk="1" hangingPunct="1"/>
            <a:r>
              <a:rPr lang="en-US" dirty="0" smtClean="0"/>
              <a:t>Require greater collaboration between the varying offices &amp; the multiple local crisis teams</a:t>
            </a:r>
          </a:p>
          <a:p>
            <a:pPr lvl="2" eaLnBrk="1" hangingPunct="1"/>
            <a:r>
              <a:rPr lang="en-US" sz="1800" dirty="0" smtClean="0"/>
              <a:t>Tend to involve executive management oversight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543800" cy="1143000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Managing an Enterprise: </a:t>
            </a:r>
            <a:br>
              <a:rPr lang="en-US" sz="3200" b="0" dirty="0" smtClean="0">
                <a:solidFill>
                  <a:srgbClr val="008080"/>
                </a:solidFill>
              </a:rPr>
            </a:br>
            <a:r>
              <a:rPr lang="en-US" sz="3200" b="0" dirty="0" smtClean="0">
                <a:solidFill>
                  <a:srgbClr val="008080"/>
                </a:solidFill>
              </a:rPr>
              <a:t>Recent Events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71600"/>
            <a:ext cx="7543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Crises differ in scope, magnitude, and duration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Real events under my watch: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California Earthquake (2014)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Marathon Bombing (2013)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dirty="0" smtClean="0"/>
              <a:t>Blizzard </a:t>
            </a:r>
            <a:r>
              <a:rPr lang="en-US" sz="1800" dirty="0" err="1" smtClean="0"/>
              <a:t>Nemo</a:t>
            </a:r>
            <a:r>
              <a:rPr lang="en-US" sz="1800" dirty="0" smtClean="0"/>
              <a:t> (2013)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dirty="0" smtClean="0"/>
              <a:t>Hurricane Sandy (2012)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dirty="0" smtClean="0"/>
              <a:t>Hurricane Irene (2011)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dirty="0" smtClean="0"/>
              <a:t>NH Ice Storm (2008)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800" dirty="0" smtClean="0"/>
              <a:t>CA wildfires (annually)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Civil Unrest: G8, G20 summits, Occupy Movement (annually)</a:t>
            </a:r>
            <a:endParaRPr lang="en-US" sz="1800" b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600+ Person office – IAQ issue (2013)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Shooting outside an office (2011)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Office fires (2009 &amp; 2013)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Boston power outages (2008 &amp; 2012)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Domestic / Workplace violence (2009, 2011, 2012)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Boston water main break (2010)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Earthquakes Chile (2010) &amp; Japan (2011)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dirty="0" smtClean="0"/>
              <a:t>Must be ready to respond in a moments notice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-106363"/>
            <a:ext cx="7543800" cy="868363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Crisis Management Framework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57600" y="3733800"/>
            <a:ext cx="1981200" cy="566309"/>
          </a:xfrm>
          <a:prstGeom prst="rect">
            <a:avLst/>
          </a:prstGeom>
          <a:gradFill rotWithShape="1">
            <a:gsLst>
              <a:gs pos="0">
                <a:srgbClr val="7D6BEB"/>
              </a:gs>
              <a:gs pos="50000">
                <a:srgbClr val="FFFFCC"/>
              </a:gs>
              <a:gs pos="100000">
                <a:srgbClr val="7D6BEB"/>
              </a:gs>
            </a:gsLst>
            <a:lin ang="5400000" scaled="1"/>
          </a:gradFill>
          <a:ln w="38100" algn="ctr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Local </a:t>
            </a: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Crisis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Management Teams</a:t>
            </a:r>
            <a:endParaRPr lang="en-US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581400" y="1981200"/>
            <a:ext cx="2209800" cy="566309"/>
          </a:xfrm>
          <a:prstGeom prst="rect">
            <a:avLst/>
          </a:prstGeom>
          <a:gradFill rotWithShape="1">
            <a:gsLst>
              <a:gs pos="0">
                <a:srgbClr val="2E18B0"/>
              </a:gs>
              <a:gs pos="50000">
                <a:srgbClr val="FFFFCC"/>
              </a:gs>
              <a:gs pos="100000">
                <a:srgbClr val="2E18B0"/>
              </a:gs>
            </a:gsLst>
            <a:lin ang="5400000" scaled="1"/>
          </a:gradFill>
          <a:ln w="381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Corporate </a:t>
            </a: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Crisis Management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Team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71600" y="2819400"/>
            <a:ext cx="2057400" cy="566309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50000">
                <a:srgbClr val="FFFFCC"/>
              </a:gs>
              <a:gs pos="100000">
                <a:srgbClr val="008080"/>
              </a:gs>
            </a:gsLst>
            <a:lin ang="5400000" scaled="1"/>
          </a:gradFill>
          <a:ln w="38100" algn="ctr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Business Unit 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Crisis 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Teams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1524000" y="4267200"/>
            <a:ext cx="1676400" cy="566309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rgbClr val="FFFFCC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BCP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Teams</a:t>
            </a:r>
          </a:p>
        </p:txBody>
      </p:sp>
      <p:sp>
        <p:nvSpPr>
          <p:cNvPr id="25607" name="Line 15"/>
          <p:cNvSpPr>
            <a:spLocks noChangeShapeType="1"/>
          </p:cNvSpPr>
          <p:nvPr/>
        </p:nvSpPr>
        <p:spPr bwMode="auto">
          <a:xfrm>
            <a:off x="4648200" y="2819400"/>
            <a:ext cx="0" cy="6858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08" name="Line 16"/>
          <p:cNvSpPr>
            <a:spLocks noChangeShapeType="1"/>
          </p:cNvSpPr>
          <p:nvPr/>
        </p:nvSpPr>
        <p:spPr bwMode="auto">
          <a:xfrm>
            <a:off x="5715000" y="3810000"/>
            <a:ext cx="5334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09" name="Line 17"/>
          <p:cNvSpPr>
            <a:spLocks noChangeShapeType="1"/>
          </p:cNvSpPr>
          <p:nvPr/>
        </p:nvSpPr>
        <p:spPr bwMode="auto">
          <a:xfrm flipH="1">
            <a:off x="2971800" y="3810000"/>
            <a:ext cx="5334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0" name="Line 22"/>
          <p:cNvSpPr>
            <a:spLocks noChangeShapeType="1"/>
          </p:cNvSpPr>
          <p:nvPr/>
        </p:nvSpPr>
        <p:spPr bwMode="auto">
          <a:xfrm flipH="1" flipV="1">
            <a:off x="2743200" y="5029200"/>
            <a:ext cx="4572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1" name="Line 26"/>
          <p:cNvSpPr>
            <a:spLocks noChangeShapeType="1"/>
          </p:cNvSpPr>
          <p:nvPr/>
        </p:nvSpPr>
        <p:spPr bwMode="auto">
          <a:xfrm>
            <a:off x="1143000" y="2743200"/>
            <a:ext cx="80010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2" name="Line 27"/>
          <p:cNvSpPr>
            <a:spLocks noChangeShapeType="1"/>
          </p:cNvSpPr>
          <p:nvPr/>
        </p:nvSpPr>
        <p:spPr bwMode="auto">
          <a:xfrm>
            <a:off x="1143000" y="3581400"/>
            <a:ext cx="80010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3" name="Text Box 28" descr="Stationery"/>
          <p:cNvSpPr txBox="1">
            <a:spLocks noChangeArrowheads="1"/>
          </p:cNvSpPr>
          <p:nvPr/>
        </p:nvSpPr>
        <p:spPr bwMode="auto">
          <a:xfrm>
            <a:off x="7620000" y="1676400"/>
            <a:ext cx="1406525" cy="3476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6699"/>
                </a:solidFill>
                <a:latin typeface="Calibri" pitchFamily="34" charset="0"/>
              </a:rPr>
              <a:t>Corporate</a:t>
            </a:r>
          </a:p>
        </p:txBody>
      </p:sp>
      <p:sp>
        <p:nvSpPr>
          <p:cNvPr id="25614" name="Text Box 29" descr="Stationery"/>
          <p:cNvSpPr txBox="1">
            <a:spLocks noChangeArrowheads="1"/>
          </p:cNvSpPr>
          <p:nvPr/>
        </p:nvSpPr>
        <p:spPr bwMode="auto">
          <a:xfrm rot="10800000" flipV="1">
            <a:off x="7813675" y="2762450"/>
            <a:ext cx="1406525" cy="766364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6699"/>
                </a:solidFill>
                <a:latin typeface="Calibri" pitchFamily="34" charset="0"/>
              </a:rPr>
              <a:t>Business</a:t>
            </a:r>
          </a:p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6699"/>
                </a:solidFill>
                <a:latin typeface="Calibri" pitchFamily="34" charset="0"/>
              </a:rPr>
              <a:t>Unit</a:t>
            </a:r>
            <a:endParaRPr lang="en-US" sz="1800" b="1" dirty="0">
              <a:solidFill>
                <a:srgbClr val="006699"/>
              </a:solidFill>
              <a:latin typeface="Calibri" pitchFamily="34" charset="0"/>
            </a:endParaRPr>
          </a:p>
        </p:txBody>
      </p:sp>
      <p:sp>
        <p:nvSpPr>
          <p:cNvPr id="25615" name="Text Box 30" descr="Stationery"/>
          <p:cNvSpPr txBox="1">
            <a:spLocks noChangeArrowheads="1"/>
          </p:cNvSpPr>
          <p:nvPr/>
        </p:nvSpPr>
        <p:spPr bwMode="auto">
          <a:xfrm rot="10800000" flipV="1">
            <a:off x="7620000" y="4191000"/>
            <a:ext cx="1406525" cy="3476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6699"/>
                </a:solidFill>
                <a:latin typeface="Calibri" pitchFamily="34" charset="0"/>
              </a:rPr>
              <a:t>Site</a:t>
            </a:r>
          </a:p>
        </p:txBody>
      </p:sp>
      <p:sp>
        <p:nvSpPr>
          <p:cNvPr id="25616" name="Line 31"/>
          <p:cNvSpPr>
            <a:spLocks noChangeShapeType="1"/>
          </p:cNvSpPr>
          <p:nvPr/>
        </p:nvSpPr>
        <p:spPr bwMode="auto">
          <a:xfrm>
            <a:off x="1143000" y="5257800"/>
            <a:ext cx="80010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7" name="Text Box 32" descr="Stationery"/>
          <p:cNvSpPr txBox="1">
            <a:spLocks noChangeArrowheads="1"/>
          </p:cNvSpPr>
          <p:nvPr/>
        </p:nvSpPr>
        <p:spPr bwMode="auto">
          <a:xfrm rot="10800000" flipV="1">
            <a:off x="7315200" y="6096000"/>
            <a:ext cx="1557338" cy="3476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6699"/>
                </a:solidFill>
                <a:latin typeface="Calibri" pitchFamily="34" charset="0"/>
              </a:rPr>
              <a:t>Department</a:t>
            </a:r>
          </a:p>
        </p:txBody>
      </p:sp>
      <p:sp>
        <p:nvSpPr>
          <p:cNvPr id="25618" name="Line 34"/>
          <p:cNvSpPr>
            <a:spLocks noChangeShapeType="1"/>
          </p:cNvSpPr>
          <p:nvPr/>
        </p:nvSpPr>
        <p:spPr bwMode="auto">
          <a:xfrm>
            <a:off x="4648200" y="1447800"/>
            <a:ext cx="0" cy="4572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19" name="Line 35"/>
          <p:cNvSpPr>
            <a:spLocks noChangeShapeType="1"/>
          </p:cNvSpPr>
          <p:nvPr/>
        </p:nvSpPr>
        <p:spPr bwMode="auto">
          <a:xfrm>
            <a:off x="6096000" y="2133600"/>
            <a:ext cx="762000" cy="533400"/>
          </a:xfrm>
          <a:prstGeom prst="line">
            <a:avLst/>
          </a:prstGeom>
          <a:noFill/>
          <a:ln w="9525">
            <a:solidFill>
              <a:srgbClr val="000B10"/>
            </a:solidFill>
            <a:prstDash val="dashDot"/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20" name="Line 36"/>
          <p:cNvSpPr>
            <a:spLocks noChangeShapeType="1"/>
          </p:cNvSpPr>
          <p:nvPr/>
        </p:nvSpPr>
        <p:spPr bwMode="auto">
          <a:xfrm flipH="1">
            <a:off x="2590800" y="2133600"/>
            <a:ext cx="685800" cy="533400"/>
          </a:xfrm>
          <a:prstGeom prst="line">
            <a:avLst/>
          </a:prstGeom>
          <a:noFill/>
          <a:ln w="9525">
            <a:solidFill>
              <a:srgbClr val="000B10"/>
            </a:solidFill>
            <a:prstDash val="dashDot"/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21" name="Text Box 42"/>
          <p:cNvSpPr txBox="1">
            <a:spLocks noChangeArrowheads="1"/>
          </p:cNvSpPr>
          <p:nvPr/>
        </p:nvSpPr>
        <p:spPr bwMode="auto">
          <a:xfrm>
            <a:off x="5867400" y="2819400"/>
            <a:ext cx="2057400" cy="566309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50000">
                <a:srgbClr val="FFFFCC"/>
              </a:gs>
              <a:gs pos="100000">
                <a:srgbClr val="008080"/>
              </a:gs>
            </a:gsLst>
            <a:lin ang="5400000" scaled="1"/>
          </a:gradFill>
          <a:ln w="38100" algn="ctr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Business Unit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Crisis Teams</a:t>
            </a:r>
            <a:endParaRPr lang="en-US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622" name="Text Box 43"/>
          <p:cNvSpPr txBox="1">
            <a:spLocks noChangeArrowheads="1"/>
          </p:cNvSpPr>
          <p:nvPr/>
        </p:nvSpPr>
        <p:spPr bwMode="auto">
          <a:xfrm>
            <a:off x="6324600" y="4229100"/>
            <a:ext cx="1676400" cy="566309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rgbClr val="FFFFCC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</a:rPr>
              <a:t>BCP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Teams</a:t>
            </a:r>
          </a:p>
        </p:txBody>
      </p:sp>
      <p:sp>
        <p:nvSpPr>
          <p:cNvPr id="25623" name="Line 44"/>
          <p:cNvSpPr>
            <a:spLocks noChangeShapeType="1"/>
          </p:cNvSpPr>
          <p:nvPr/>
        </p:nvSpPr>
        <p:spPr bwMode="auto">
          <a:xfrm>
            <a:off x="2362200" y="36576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24" name="Line 47"/>
          <p:cNvSpPr>
            <a:spLocks noChangeShapeType="1"/>
          </p:cNvSpPr>
          <p:nvPr/>
        </p:nvSpPr>
        <p:spPr bwMode="auto">
          <a:xfrm>
            <a:off x="6934200" y="36576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25" name="Text Box 51"/>
          <p:cNvSpPr txBox="1">
            <a:spLocks noChangeArrowheads="1"/>
          </p:cNvSpPr>
          <p:nvPr/>
        </p:nvSpPr>
        <p:spPr bwMode="auto">
          <a:xfrm rot="10800000" flipV="1">
            <a:off x="2749550" y="5562600"/>
            <a:ext cx="990600" cy="32702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</p:txBody>
      </p:sp>
      <p:sp>
        <p:nvSpPr>
          <p:cNvPr id="25626" name="Text Box 52"/>
          <p:cNvSpPr txBox="1">
            <a:spLocks noChangeArrowheads="1"/>
          </p:cNvSpPr>
          <p:nvPr/>
        </p:nvSpPr>
        <p:spPr bwMode="auto">
          <a:xfrm rot="10800000" flipV="1">
            <a:off x="1225550" y="5562600"/>
            <a:ext cx="990600" cy="32702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</p:txBody>
      </p:sp>
      <p:sp>
        <p:nvSpPr>
          <p:cNvPr id="25627" name="Text Box 53"/>
          <p:cNvSpPr txBox="1">
            <a:spLocks noChangeArrowheads="1"/>
          </p:cNvSpPr>
          <p:nvPr/>
        </p:nvSpPr>
        <p:spPr bwMode="auto">
          <a:xfrm rot="10800000" flipV="1">
            <a:off x="5640388" y="5559425"/>
            <a:ext cx="993775" cy="32702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</p:txBody>
      </p:sp>
      <p:sp>
        <p:nvSpPr>
          <p:cNvPr id="25628" name="Text Box 54"/>
          <p:cNvSpPr txBox="1">
            <a:spLocks noChangeArrowheads="1"/>
          </p:cNvSpPr>
          <p:nvPr/>
        </p:nvSpPr>
        <p:spPr bwMode="auto">
          <a:xfrm rot="10800000" flipV="1">
            <a:off x="7923213" y="5559425"/>
            <a:ext cx="1066800" cy="32702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</p:txBody>
      </p:sp>
      <p:sp>
        <p:nvSpPr>
          <p:cNvPr id="25629" name="Text Box 55"/>
          <p:cNvSpPr txBox="1">
            <a:spLocks noChangeArrowheads="1"/>
          </p:cNvSpPr>
          <p:nvPr/>
        </p:nvSpPr>
        <p:spPr bwMode="auto">
          <a:xfrm rot="10800000" flipV="1">
            <a:off x="6780213" y="5559425"/>
            <a:ext cx="995362" cy="32702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Function</a:t>
            </a:r>
          </a:p>
        </p:txBody>
      </p:sp>
      <p:sp>
        <p:nvSpPr>
          <p:cNvPr id="25630" name="Line 56"/>
          <p:cNvSpPr>
            <a:spLocks noChangeShapeType="1"/>
          </p:cNvSpPr>
          <p:nvPr/>
        </p:nvSpPr>
        <p:spPr bwMode="auto">
          <a:xfrm flipH="1">
            <a:off x="6096000" y="5029200"/>
            <a:ext cx="5334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31" name="Line 57"/>
          <p:cNvSpPr>
            <a:spLocks noChangeShapeType="1"/>
          </p:cNvSpPr>
          <p:nvPr/>
        </p:nvSpPr>
        <p:spPr bwMode="auto">
          <a:xfrm flipH="1">
            <a:off x="7239000" y="5029200"/>
            <a:ext cx="0" cy="4572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32" name="Line 58"/>
          <p:cNvSpPr>
            <a:spLocks noChangeShapeType="1"/>
          </p:cNvSpPr>
          <p:nvPr/>
        </p:nvSpPr>
        <p:spPr bwMode="auto">
          <a:xfrm flipH="1" flipV="1">
            <a:off x="7848600" y="5029200"/>
            <a:ext cx="5334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33" name="Line 59"/>
          <p:cNvSpPr>
            <a:spLocks noChangeShapeType="1"/>
          </p:cNvSpPr>
          <p:nvPr/>
        </p:nvSpPr>
        <p:spPr bwMode="auto">
          <a:xfrm flipH="1">
            <a:off x="1371600" y="5029200"/>
            <a:ext cx="533400" cy="381000"/>
          </a:xfrm>
          <a:prstGeom prst="line">
            <a:avLst/>
          </a:prstGeom>
          <a:noFill/>
          <a:ln w="9525">
            <a:solidFill>
              <a:srgbClr val="000B1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 lIns="73152" tIns="36576" rIns="73152" bIns="36576" anchor="ctr"/>
          <a:lstStyle/>
          <a:p>
            <a:endParaRPr lang="en-US"/>
          </a:p>
        </p:txBody>
      </p:sp>
      <p:sp>
        <p:nvSpPr>
          <p:cNvPr id="25634" name="Oval 61"/>
          <p:cNvSpPr>
            <a:spLocks noChangeArrowheads="1"/>
          </p:cNvSpPr>
          <p:nvPr/>
        </p:nvSpPr>
        <p:spPr bwMode="auto">
          <a:xfrm>
            <a:off x="2362200" y="914400"/>
            <a:ext cx="4722813" cy="4572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000">
                <a:srgbClr val="FFFFCC"/>
              </a:gs>
              <a:gs pos="100000">
                <a:srgbClr val="FF0000"/>
              </a:gs>
            </a:gsLst>
            <a:lin ang="5400000" scaled="1"/>
          </a:gradFill>
          <a:ln w="38100" algn="ctr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lIns="73152" tIns="36576" rIns="73152" bIns="36576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Executive Leadership Team</a:t>
            </a:r>
          </a:p>
        </p:txBody>
      </p:sp>
      <p:sp>
        <p:nvSpPr>
          <p:cNvPr id="25635" name="Rectangle 62"/>
          <p:cNvSpPr>
            <a:spLocks noChangeArrowheads="1"/>
          </p:cNvSpPr>
          <p:nvPr/>
        </p:nvSpPr>
        <p:spPr bwMode="auto">
          <a:xfrm>
            <a:off x="152400" y="6324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1BF28995-A7E2-46EB-91A3-89A9D497D12E}" type="slidenum">
              <a:rPr lang="en-US" sz="1400" i="0">
                <a:solidFill>
                  <a:schemeClr val="tx1"/>
                </a:solidFill>
                <a:latin typeface="Garamond" pitchFamily="18" charset="0"/>
              </a:rPr>
              <a:pPr algn="r" eaLnBrk="1" hangingPunct="1"/>
              <a:t>13</a:t>
            </a:fld>
            <a:endParaRPr lang="en-US" sz="1400" i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8913" y="228600"/>
            <a:ext cx="7151687" cy="1147762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Traditional </a:t>
            </a:r>
            <a:br>
              <a:rPr lang="en-US" sz="3200" b="0" dirty="0" smtClean="0">
                <a:solidFill>
                  <a:srgbClr val="008080"/>
                </a:solidFill>
              </a:rPr>
            </a:br>
            <a:r>
              <a:rPr lang="en-US" sz="3200" b="0" dirty="0" smtClean="0">
                <a:solidFill>
                  <a:srgbClr val="008080"/>
                </a:solidFill>
              </a:rPr>
              <a:t>Incident Command System (ICS) Structure</a:t>
            </a: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889000" y="-2305050"/>
            <a:ext cx="2616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b">
            <a:spAutoFit/>
          </a:bodyPr>
          <a:lstStyle/>
          <a:p>
            <a:pPr algn="l">
              <a:defRPr/>
            </a:pPr>
            <a:endParaRPr lang="en-US" sz="2400" i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6628" name="Picture 16" descr="ICS_Stru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752600"/>
            <a:ext cx="7572375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30162"/>
            <a:ext cx="7543800" cy="792162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Modified ISC Structure</a:t>
            </a:r>
          </a:p>
        </p:txBody>
      </p:sp>
      <p:sp>
        <p:nvSpPr>
          <p:cNvPr id="27651" name="Rectangle 4" descr="Stationery"/>
          <p:cNvSpPr>
            <a:spLocks noChangeArrowheads="1"/>
          </p:cNvSpPr>
          <p:nvPr/>
        </p:nvSpPr>
        <p:spPr bwMode="auto">
          <a:xfrm>
            <a:off x="0" y="900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73152" tIns="36576" rIns="73152" bIns="36576" anchor="ctr">
            <a:spAutoFit/>
          </a:bodyPr>
          <a:lstStyle/>
          <a:p>
            <a:endParaRPr lang="en-US"/>
          </a:p>
        </p:txBody>
      </p:sp>
      <p:pic>
        <p:nvPicPr>
          <p:cNvPr id="27652" name="Picture 6" descr="Statione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3513" y="914400"/>
            <a:ext cx="7364412" cy="57150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155575"/>
            <a:ext cx="7543800" cy="917575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Takeaways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19200" y="1514475"/>
            <a:ext cx="7772400" cy="5006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Take any action now, before it’s too late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Get senior management engaged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Conduct risk assessment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Mitigate risks through one of the proposed strategies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Complete Business Impact Analysis (BIA)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Use BIA to build Business Continuity Plans (BCP)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Integrate the BCP with Crisis Management (CM)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Set up a CM structure that works for your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Communicate at all levels during a crisis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Capture Lessons Learned following every event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u="sng" dirty="0" smtClean="0"/>
              <a:t>Ken’s 6 week rule</a:t>
            </a:r>
            <a:r>
              <a:rPr lang="en-US" sz="2000" dirty="0" smtClean="0"/>
              <a:t>:  You’ll have ~ 6 weeks to implement changes if you want them to stick!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152400"/>
            <a:ext cx="7543800" cy="917575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Questions</a:t>
            </a:r>
          </a:p>
        </p:txBody>
      </p:sp>
      <p:pic>
        <p:nvPicPr>
          <p:cNvPr id="45059" name="Picture 5" descr="question-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066800"/>
            <a:ext cx="381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219200" y="5486400"/>
            <a:ext cx="525780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600" b="1" dirty="0" smtClean="0"/>
              <a:t>Kenneth Otis, CBCP, MBCI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Director, Business Continuity Management</a:t>
            </a:r>
            <a:br>
              <a:rPr lang="en-US" sz="1600" dirty="0" smtClean="0"/>
            </a:br>
            <a:r>
              <a:rPr lang="en-US" sz="1600" dirty="0" smtClean="0"/>
              <a:t>Cell:  774-300-7893 </a:t>
            </a:r>
          </a:p>
          <a:p>
            <a:pPr algn="l">
              <a:spcBef>
                <a:spcPct val="20000"/>
              </a:spcBef>
            </a:pPr>
            <a:r>
              <a:rPr lang="en-US" sz="1600" dirty="0" smtClean="0"/>
              <a:t>Kenneth.Otis@CVSCaremark.com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543800" cy="868362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Weather and it’s impacts</a:t>
            </a:r>
          </a:p>
          <a:p>
            <a:pPr eaLnBrk="1" hangingPunct="1"/>
            <a:r>
              <a:rPr lang="en-US" sz="2000" dirty="0" smtClean="0"/>
              <a:t>How does a business prepare</a:t>
            </a:r>
          </a:p>
          <a:p>
            <a:pPr lvl="1" eaLnBrk="1" hangingPunct="1"/>
            <a:r>
              <a:rPr lang="en-US" sz="2000" dirty="0" smtClean="0"/>
              <a:t>Risk assessment</a:t>
            </a:r>
          </a:p>
          <a:p>
            <a:pPr lvl="1" eaLnBrk="1" hangingPunct="1"/>
            <a:r>
              <a:rPr lang="en-US" sz="2000" dirty="0" smtClean="0"/>
              <a:t>Mitigation</a:t>
            </a:r>
          </a:p>
          <a:p>
            <a:pPr lvl="1" eaLnBrk="1" hangingPunct="1"/>
            <a:r>
              <a:rPr lang="en-US" sz="2000" dirty="0" smtClean="0"/>
              <a:t>Contingency planning</a:t>
            </a:r>
          </a:p>
          <a:p>
            <a:pPr eaLnBrk="1" hangingPunct="1"/>
            <a:r>
              <a:rPr lang="en-US" sz="2000" dirty="0" smtClean="0"/>
              <a:t>Managing crisis events</a:t>
            </a:r>
          </a:p>
          <a:p>
            <a:pPr eaLnBrk="1" hangingPunct="1"/>
            <a:r>
              <a:rPr lang="en-US" sz="2000" dirty="0" smtClean="0"/>
              <a:t>Takeaways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wx - wildfi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2743200"/>
            <a:ext cx="2336346" cy="205740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848600" cy="792162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8080"/>
                </a:solidFill>
              </a:rPr>
              <a:t>Weather Extremes and </a:t>
            </a:r>
            <a:r>
              <a:rPr lang="en-US" sz="3200" b="0" dirty="0" smtClean="0">
                <a:solidFill>
                  <a:srgbClr val="008080"/>
                </a:solidFill>
              </a:rPr>
              <a:t>its </a:t>
            </a:r>
            <a:r>
              <a:rPr lang="en-US" sz="3200" b="0" dirty="0" smtClean="0">
                <a:solidFill>
                  <a:srgbClr val="008080"/>
                </a:solidFill>
              </a:rPr>
              <a:t>Impacts</a:t>
            </a:r>
          </a:p>
        </p:txBody>
      </p:sp>
      <p:pic>
        <p:nvPicPr>
          <p:cNvPr id="5" name="Picture 4" descr="Wx - Tornado and lightn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199" y="990600"/>
            <a:ext cx="2297925" cy="1447800"/>
          </a:xfrm>
          <a:prstGeom prst="rect">
            <a:avLst/>
          </a:prstGeom>
        </p:spPr>
      </p:pic>
      <p:pic>
        <p:nvPicPr>
          <p:cNvPr id="9" name="Picture 8" descr="wx - Andrew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29400" y="990600"/>
            <a:ext cx="2040079" cy="1489710"/>
          </a:xfrm>
          <a:prstGeom prst="rect">
            <a:avLst/>
          </a:prstGeom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505200" y="990600"/>
            <a:ext cx="3124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Loss of life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homes/businesses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communication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inventory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revenue</a:t>
            </a:r>
          </a:p>
        </p:txBody>
      </p:sp>
      <p:pic>
        <p:nvPicPr>
          <p:cNvPr id="20" name="Picture 19" descr="wx - rainstorm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19200" y="5029200"/>
            <a:ext cx="2057400" cy="1676400"/>
          </a:xfrm>
          <a:prstGeom prst="rect">
            <a:avLst/>
          </a:prstGeom>
        </p:spPr>
      </p:pic>
      <p:pic>
        <p:nvPicPr>
          <p:cNvPr id="21" name="Picture 20" descr="wx - sno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29400" y="5029200"/>
            <a:ext cx="2337955" cy="1676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9000" y="5029200"/>
            <a:ext cx="3124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43000" y="2743200"/>
            <a:ext cx="314632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Displaced staff unable to report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market share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Loss of 3rd Party vendors</a:t>
            </a:r>
          </a:p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Supply chain interruptions </a:t>
            </a:r>
          </a:p>
          <a:p>
            <a:pPr lvl="0" algn="l" eaLnBrk="1" hangingPunct="1">
              <a:defRPr/>
            </a:pPr>
            <a:endParaRPr lang="en-US" sz="1800" dirty="0" smtClean="0">
              <a:latin typeface="+mn-lt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477000" y="2667000"/>
            <a:ext cx="2667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dirty="0" smtClean="0">
                <a:latin typeface="+mn-lt"/>
              </a:rPr>
              <a:t> Missed SLAs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dirty="0" smtClean="0">
                <a:latin typeface="+mn-lt"/>
              </a:rPr>
              <a:t> Eroded public image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dirty="0" smtClean="0">
                <a:latin typeface="+mn-lt"/>
              </a:rPr>
              <a:t> Infrastructure damages:</a:t>
            </a:r>
          </a:p>
          <a:p>
            <a:pPr lvl="1" algn="l" eaLnBrk="1" hangingPunct="1"/>
            <a:r>
              <a:rPr lang="en-US" sz="1800" dirty="0" smtClean="0">
                <a:latin typeface="+mn-lt"/>
              </a:rPr>
              <a:t> electric, gas, roadways, broadband, cell towers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800" kern="0" dirty="0" smtClean="0">
              <a:solidFill>
                <a:srgbClr val="00808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0" grpId="0" build="allAtOnce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x - ice st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1058" y="4343400"/>
            <a:ext cx="2682632" cy="1676400"/>
          </a:xfrm>
          <a:prstGeom prst="rect">
            <a:avLst/>
          </a:prstGeom>
        </p:spPr>
      </p:pic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219200" y="-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eaLnBrk="1" hangingPunct="1"/>
            <a:r>
              <a:rPr lang="en-US" sz="3200" i="0" dirty="0" smtClean="0">
                <a:solidFill>
                  <a:srgbClr val="008080"/>
                </a:solidFill>
                <a:latin typeface="Rockwell" pitchFamily="18" charset="0"/>
              </a:rPr>
              <a:t>So How Does A Business Prepare?</a:t>
            </a:r>
            <a:endParaRPr lang="en-US" sz="3200" i="0" dirty="0">
              <a:solidFill>
                <a:srgbClr val="008080"/>
              </a:solidFill>
              <a:latin typeface="Rockwell" pitchFamily="18" charset="0"/>
            </a:endParaRPr>
          </a:p>
        </p:txBody>
      </p:sp>
      <p:sp>
        <p:nvSpPr>
          <p:cNvPr id="6147" name="Rectangle 28"/>
          <p:cNvSpPr>
            <a:spLocks noChangeArrowheads="1"/>
          </p:cNvSpPr>
          <p:nvPr/>
        </p:nvSpPr>
        <p:spPr bwMode="auto">
          <a:xfrm>
            <a:off x="152400" y="6324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34C9D123-11B7-4425-9C85-8281FACDD6DC}" type="slidenum">
              <a:rPr lang="en-US" sz="1400" i="0">
                <a:solidFill>
                  <a:schemeClr val="tx1"/>
                </a:solidFill>
                <a:latin typeface="Garamond" pitchFamily="18" charset="0"/>
              </a:rPr>
              <a:pPr algn="r" eaLnBrk="1" hangingPunct="1"/>
              <a:t>4</a:t>
            </a:fld>
            <a:endParaRPr lang="en-US" sz="1400" i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7" name="Picture 6" descr="wx - ha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0" y="1219200"/>
            <a:ext cx="2489566" cy="1395830"/>
          </a:xfrm>
          <a:prstGeom prst="rect">
            <a:avLst/>
          </a:prstGeom>
        </p:spPr>
      </p:pic>
      <p:pic>
        <p:nvPicPr>
          <p:cNvPr id="9" name="Picture 8" descr="wx - flood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19200" y="4914366"/>
            <a:ext cx="2590800" cy="1715034"/>
          </a:xfrm>
          <a:prstGeom prst="rect">
            <a:avLst/>
          </a:prstGeom>
        </p:spPr>
      </p:pic>
      <p:pic>
        <p:nvPicPr>
          <p:cNvPr id="10" name="Picture 9" descr="wx - tornado da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19200" y="1066800"/>
            <a:ext cx="2514600" cy="1426864"/>
          </a:xfrm>
          <a:prstGeom prst="rect">
            <a:avLst/>
          </a:prstGeom>
        </p:spPr>
      </p:pic>
      <p:pic>
        <p:nvPicPr>
          <p:cNvPr id="6" name="Picture 5" descr="wx - Nem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95800" y="5404838"/>
            <a:ext cx="2430490" cy="1300762"/>
          </a:xfrm>
          <a:prstGeom prst="rect">
            <a:avLst/>
          </a:prstGeom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143001" y="28194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Identifying your Risks, will help you Mitigate </a:t>
            </a:r>
            <a:r>
              <a:rPr lang="en-US" sz="1700" dirty="0" smtClean="0">
                <a:latin typeface="+mn-lt"/>
              </a:rPr>
              <a:t>or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minimize business disruptions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629400" y="2895600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You can’t Mitigate all Risks, so prepare contingencies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733800" y="12954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 Know your Risks &amp; Mitigate what you can!!</a:t>
            </a:r>
          </a:p>
        </p:txBody>
      </p:sp>
      <p:pic>
        <p:nvPicPr>
          <p:cNvPr id="12" name="Picture 11" descr="wildfire aftermath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76600" y="2743200"/>
            <a:ext cx="329692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4" grpId="0" build="allAtOnce"/>
      <p:bldP spid="1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19063"/>
            <a:ext cx="7432675" cy="566737"/>
          </a:xfrm>
        </p:spPr>
        <p:txBody>
          <a:bodyPr anchor="b"/>
          <a:lstStyle/>
          <a:p>
            <a:pPr eaLnBrk="1" hangingPunct="1"/>
            <a:r>
              <a:rPr lang="en-US" sz="3200" b="0" dirty="0" smtClean="0">
                <a:solidFill>
                  <a:srgbClr val="006666"/>
                </a:solidFill>
              </a:rPr>
              <a:t>Risk Assessment &amp; Mitigation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16025" y="762000"/>
            <a:ext cx="7623175" cy="1295400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Assess the Risks: </a:t>
            </a:r>
          </a:p>
          <a:p>
            <a:pPr lvl="1"/>
            <a:r>
              <a:rPr lang="en-US" sz="1600" b="1" dirty="0" smtClean="0"/>
              <a:t>Natural </a:t>
            </a:r>
            <a:r>
              <a:rPr lang="en-US" sz="1600" i="1" dirty="0" smtClean="0"/>
              <a:t>(Floods, Tropical Weather, Wildfires, Winter Weather)</a:t>
            </a:r>
          </a:p>
          <a:p>
            <a:pPr lvl="1"/>
            <a:r>
              <a:rPr lang="en-US" sz="1600" b="1" dirty="0" smtClean="0"/>
              <a:t>Man-made </a:t>
            </a:r>
            <a:r>
              <a:rPr lang="en-US" sz="1600" i="1" dirty="0" smtClean="0"/>
              <a:t>(Sabotage, </a:t>
            </a:r>
            <a:r>
              <a:rPr lang="en-US" sz="1600" i="1" dirty="0" err="1" smtClean="0"/>
              <a:t>HazMat</a:t>
            </a:r>
            <a:r>
              <a:rPr lang="en-US" sz="1600" i="1" dirty="0" smtClean="0"/>
              <a:t>, Workplace Violence)</a:t>
            </a:r>
          </a:p>
          <a:p>
            <a:pPr lvl="1"/>
            <a:r>
              <a:rPr lang="en-US" sz="1600" b="1" dirty="0" smtClean="0"/>
              <a:t>Technology </a:t>
            </a:r>
            <a:r>
              <a:rPr lang="en-US" sz="1600" i="1" dirty="0" smtClean="0"/>
              <a:t>(IT Network, Power Failure, IT Virus)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19200" y="2057400"/>
            <a:ext cx="76231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Mitigate the Risks: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Strategies: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Acceptance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: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Does not reduce any effects, however it is still considered a strategy option.  Usually preferred option when the cost of other risk management options outweigh the cost of the risk itself.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Example: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It may cost $220K to mitigate a risk for a function with revenues of only $180K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Avoidance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: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avoidance is the opposite of risk acceptance. It is the action that avoids any exposure to the risk whatsoever.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Example: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Company decides not to manufacture a new product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Transference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: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transference involves passing the risk off to a 3rd party.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Example: 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Outsource certain operations; obtaining insurance coverage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Limitation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: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limitation is the most common strategy, limiting the exposure by taking some mitigating actions. Combines risk acceptance,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risk avoidance and/or risk transfer.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Example: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Company decides to build 2nd location for it’s manufacturing lines along gulf coast;</a:t>
            </a:r>
            <a:r>
              <a:rPr kumimoji="0" lang="en-US" sz="1400" b="0" i="1" u="none" strike="noStrike" kern="0" cap="none" spc="0" normalizeH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</a:rPr>
              <a:t>buys insurance for business interruptions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allAtOnce"/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95263"/>
            <a:ext cx="7432675" cy="947737"/>
          </a:xfrm>
        </p:spPr>
        <p:txBody>
          <a:bodyPr anchor="b"/>
          <a:lstStyle/>
          <a:p>
            <a:pPr eaLnBrk="1" hangingPunct="1"/>
            <a:r>
              <a:rPr lang="en-US" sz="3200" b="0" dirty="0" smtClean="0">
                <a:solidFill>
                  <a:srgbClr val="006666"/>
                </a:solidFill>
              </a:rPr>
              <a:t>What You Can’t Mitigate,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Plan Contingencies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19200" y="3429000"/>
            <a:ext cx="7621588" cy="3048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1D61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Business Continuity Planning Lifecycle has 6 steps, guiding coordinators through their planning efforts  </a:t>
            </a:r>
          </a:p>
          <a:p>
            <a:pPr marL="342900" lvl="0" indent="-342900" algn="l" eaLnBrk="1" hangingPunct="1">
              <a:lnSpc>
                <a:spcPct val="90000"/>
              </a:lnSpc>
              <a:spcBef>
                <a:spcPct val="50000"/>
              </a:spcBef>
              <a:buClr>
                <a:srgbClr val="001D61"/>
              </a:buClr>
              <a:buFont typeface="Wingdings" pitchFamily="2" charset="2"/>
              <a:buChar char="Ø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methodology follows industry best practices as described by </a:t>
            </a:r>
            <a:r>
              <a:rPr lang="en-US" sz="2000" i="0" kern="0" dirty="0" smtClean="0">
                <a:latin typeface="+mn-lt"/>
              </a:rPr>
              <a:t>ISO 22301,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NFPA 1600, </a:t>
            </a:r>
            <a:r>
              <a:rPr lang="en-US" sz="2000" i="0" kern="0" dirty="0" smtClean="0">
                <a:latin typeface="+mn-lt"/>
              </a:rPr>
              <a:t>DRII, &amp; BCI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6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1D61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6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 Continuity is not a one-time project; it is an ongoing program that will mature over time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303338" y="1447800"/>
            <a:ext cx="7688262" cy="1600200"/>
            <a:chOff x="576" y="912"/>
            <a:chExt cx="5088" cy="1059"/>
          </a:xfrm>
        </p:grpSpPr>
        <p:sp>
          <p:nvSpPr>
            <p:cNvPr id="9" name="AutoShape 5"/>
            <p:cNvSpPr>
              <a:spLocks noChangeAspect="1" noChangeArrowheads="1"/>
            </p:cNvSpPr>
            <p:nvPr/>
          </p:nvSpPr>
          <p:spPr bwMode="auto">
            <a:xfrm>
              <a:off x="1152" y="912"/>
              <a:ext cx="1152" cy="1059"/>
            </a:xfrm>
            <a:prstGeom prst="chevron">
              <a:avLst>
                <a:gd name="adj" fmla="val 27195"/>
              </a:avLst>
            </a:prstGeom>
            <a:solidFill>
              <a:srgbClr val="33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274274" tIns="45713" rIns="91424" bIns="45713"/>
            <a:lstStyle/>
            <a:p>
              <a:pPr marL="342900" indent="-342900" eaLnBrk="1" hangingPunct="1"/>
              <a:r>
                <a:rPr lang="en-US" sz="1400" b="1" i="0" dirty="0">
                  <a:solidFill>
                    <a:srgbClr val="000B10"/>
                  </a:solidFill>
                </a:rPr>
                <a:t>Step 2:</a:t>
              </a:r>
            </a:p>
            <a:p>
              <a:pPr marL="342900" indent="-342900" eaLnBrk="1" hangingPunct="1"/>
              <a:endParaRPr lang="en-US" sz="1400" i="0" dirty="0" smtClean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 dirty="0" smtClean="0">
                  <a:solidFill>
                    <a:srgbClr val="000B10"/>
                  </a:solidFill>
                </a:rPr>
                <a:t>Conduct </a:t>
              </a:r>
              <a:endParaRPr lang="en-US" sz="1400" i="0" dirty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 dirty="0">
                  <a:solidFill>
                    <a:srgbClr val="000B10"/>
                  </a:solidFill>
                </a:rPr>
                <a:t>Business</a:t>
              </a:r>
            </a:p>
            <a:p>
              <a:pPr marL="342900" indent="-342900" eaLnBrk="1" hangingPunct="1"/>
              <a:r>
                <a:rPr lang="en-US" sz="1400" i="0" dirty="0">
                  <a:solidFill>
                    <a:srgbClr val="000B10"/>
                  </a:solidFill>
                </a:rPr>
                <a:t>Impact </a:t>
              </a:r>
            </a:p>
            <a:p>
              <a:pPr marL="342900" indent="-342900" eaLnBrk="1" hangingPunct="1"/>
              <a:r>
                <a:rPr lang="en-US" sz="1400" i="0" dirty="0" smtClean="0">
                  <a:solidFill>
                    <a:srgbClr val="000B10"/>
                  </a:solidFill>
                </a:rPr>
                <a:t>Analysis</a:t>
              </a:r>
              <a:endParaRPr lang="en-US" sz="1400" i="0" dirty="0">
                <a:solidFill>
                  <a:srgbClr val="000B10"/>
                </a:solidFill>
              </a:endParaRPr>
            </a:p>
          </p:txBody>
        </p:sp>
        <p:sp>
          <p:nvSpPr>
            <p:cNvPr id="10" name="AutoShape 6"/>
            <p:cNvSpPr>
              <a:spLocks noChangeAspect="1" noChangeArrowheads="1"/>
            </p:cNvSpPr>
            <p:nvPr/>
          </p:nvSpPr>
          <p:spPr bwMode="auto">
            <a:xfrm>
              <a:off x="576" y="912"/>
              <a:ext cx="864" cy="1059"/>
            </a:xfrm>
            <a:prstGeom prst="homePlate">
              <a:avLst>
                <a:gd name="adj" fmla="val 25000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4" tIns="45713" rIns="91424" bIns="45713"/>
            <a:lstStyle/>
            <a:p>
              <a:pPr eaLnBrk="1" hangingPunct="1"/>
              <a:r>
                <a:rPr lang="en-US" sz="1400" b="1" i="0" dirty="0">
                  <a:solidFill>
                    <a:srgbClr val="000B10"/>
                  </a:solidFill>
                </a:rPr>
                <a:t>Step 1:</a:t>
              </a:r>
            </a:p>
            <a:p>
              <a:pPr eaLnBrk="1" hangingPunct="1"/>
              <a:endParaRPr lang="en-US" sz="1400" b="1" i="0" dirty="0">
                <a:solidFill>
                  <a:srgbClr val="000B10"/>
                </a:solidFill>
              </a:endParaRPr>
            </a:p>
            <a:p>
              <a:pPr eaLnBrk="1" hangingPunct="1"/>
              <a:r>
                <a:rPr lang="en-US" sz="1400" i="0" dirty="0">
                  <a:solidFill>
                    <a:srgbClr val="000B10"/>
                  </a:solidFill>
                </a:rPr>
                <a:t>Initiate </a:t>
              </a:r>
            </a:p>
            <a:p>
              <a:pPr eaLnBrk="1" hangingPunct="1"/>
              <a:r>
                <a:rPr lang="en-US" sz="1400" i="0" dirty="0">
                  <a:solidFill>
                    <a:srgbClr val="000B10"/>
                  </a:solidFill>
                </a:rPr>
                <a:t>Business</a:t>
              </a:r>
            </a:p>
            <a:p>
              <a:pPr eaLnBrk="1" hangingPunct="1"/>
              <a:r>
                <a:rPr lang="en-US" sz="1400" i="0" dirty="0">
                  <a:solidFill>
                    <a:srgbClr val="000B10"/>
                  </a:solidFill>
                </a:rPr>
                <a:t>Continuity</a:t>
              </a:r>
            </a:p>
            <a:p>
              <a:pPr eaLnBrk="1" hangingPunct="1"/>
              <a:r>
                <a:rPr lang="en-US" sz="1400" i="0" dirty="0">
                  <a:solidFill>
                    <a:srgbClr val="000B10"/>
                  </a:solidFill>
                </a:rPr>
                <a:t>Program</a:t>
              </a:r>
            </a:p>
          </p:txBody>
        </p:sp>
        <p:sp>
          <p:nvSpPr>
            <p:cNvPr id="11" name="AutoShape 7"/>
            <p:cNvSpPr>
              <a:spLocks noChangeAspect="1" noChangeArrowheads="1"/>
            </p:cNvSpPr>
            <p:nvPr/>
          </p:nvSpPr>
          <p:spPr bwMode="auto">
            <a:xfrm>
              <a:off x="2016" y="912"/>
              <a:ext cx="1056" cy="1059"/>
            </a:xfrm>
            <a:prstGeom prst="chevron">
              <a:avLst>
                <a:gd name="adj" fmla="val 25000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274274" tIns="45713" rIns="91424" bIns="45713"/>
            <a:lstStyle/>
            <a:p>
              <a:pPr marL="342900" indent="-342900" eaLnBrk="1" hangingPunct="1"/>
              <a:r>
                <a:rPr lang="en-US" sz="1400" b="1" i="0">
                  <a:solidFill>
                    <a:srgbClr val="000B10"/>
                  </a:solidFill>
                </a:rPr>
                <a:t>Step 3: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Develop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Recovery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Strategies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</p:txBody>
        </p:sp>
        <p:sp>
          <p:nvSpPr>
            <p:cNvPr id="12" name="AutoShape 8"/>
            <p:cNvSpPr>
              <a:spLocks noChangeAspect="1" noChangeArrowheads="1"/>
            </p:cNvSpPr>
            <p:nvPr/>
          </p:nvSpPr>
          <p:spPr bwMode="auto">
            <a:xfrm>
              <a:off x="2784" y="912"/>
              <a:ext cx="1153" cy="1059"/>
            </a:xfrm>
            <a:prstGeom prst="chevron">
              <a:avLst>
                <a:gd name="adj" fmla="val 27219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274274" tIns="45713" rIns="91424" bIns="45713"/>
            <a:lstStyle/>
            <a:p>
              <a:pPr marL="342900" indent="-342900" eaLnBrk="1" hangingPunct="1"/>
              <a:r>
                <a:rPr lang="en-US" sz="1400" b="1" i="0">
                  <a:solidFill>
                    <a:srgbClr val="000B10"/>
                  </a:solidFill>
                </a:rPr>
                <a:t>Step 4: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Document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Business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Continuity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Plan</a:t>
              </a:r>
            </a:p>
          </p:txBody>
        </p:sp>
        <p:sp>
          <p:nvSpPr>
            <p:cNvPr id="13" name="AutoShape 9"/>
            <p:cNvSpPr>
              <a:spLocks noChangeAspect="1" noChangeArrowheads="1"/>
            </p:cNvSpPr>
            <p:nvPr/>
          </p:nvSpPr>
          <p:spPr bwMode="auto">
            <a:xfrm>
              <a:off x="4512" y="912"/>
              <a:ext cx="1152" cy="1059"/>
            </a:xfrm>
            <a:prstGeom prst="chevron">
              <a:avLst>
                <a:gd name="adj" fmla="val 2719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274274" tIns="45713" rIns="91424" bIns="45713"/>
            <a:lstStyle/>
            <a:p>
              <a:pPr marL="342900" indent="-342900" eaLnBrk="1" hangingPunct="1"/>
              <a:r>
                <a:rPr lang="en-US" sz="1400" b="1" i="0">
                  <a:solidFill>
                    <a:srgbClr val="000B10"/>
                  </a:solidFill>
                </a:rPr>
                <a:t>Step 6: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Update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Business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Continuity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Plan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</p:txBody>
        </p:sp>
        <p:sp>
          <p:nvSpPr>
            <p:cNvPr id="14" name="AutoShape 10"/>
            <p:cNvSpPr>
              <a:spLocks noChangeAspect="1" noChangeArrowheads="1"/>
            </p:cNvSpPr>
            <p:nvPr/>
          </p:nvSpPr>
          <p:spPr bwMode="auto">
            <a:xfrm>
              <a:off x="3648" y="912"/>
              <a:ext cx="1153" cy="1059"/>
            </a:xfrm>
            <a:prstGeom prst="chevron">
              <a:avLst>
                <a:gd name="adj" fmla="val 27219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274274" tIns="45713" rIns="91424" bIns="45713"/>
            <a:lstStyle/>
            <a:p>
              <a:pPr marL="342900" indent="-342900" eaLnBrk="1" hangingPunct="1"/>
              <a:r>
                <a:rPr lang="en-US" sz="1400" b="1" i="0">
                  <a:solidFill>
                    <a:srgbClr val="000B10"/>
                  </a:solidFill>
                </a:rPr>
                <a:t>Step 5:</a:t>
              </a:r>
            </a:p>
            <a:p>
              <a:pPr marL="342900" indent="-342900" eaLnBrk="1" hangingPunct="1"/>
              <a:endParaRPr lang="en-US" sz="1400" i="0">
                <a:solidFill>
                  <a:srgbClr val="000B10"/>
                </a:solidFill>
              </a:endParaRP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Test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Business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Continuity</a:t>
              </a:r>
            </a:p>
            <a:p>
              <a:pPr marL="342900" indent="-342900" eaLnBrk="1" hangingPunct="1"/>
              <a:r>
                <a:rPr lang="en-US" sz="1400" i="0">
                  <a:solidFill>
                    <a:srgbClr val="000B10"/>
                  </a:solidFill>
                </a:rPr>
                <a:t>Plan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219200" y="762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eaLnBrk="1" hangingPunct="1"/>
            <a:r>
              <a:rPr lang="en-US" sz="3200" i="0" dirty="0" smtClean="0">
                <a:solidFill>
                  <a:srgbClr val="008080"/>
                </a:solidFill>
                <a:latin typeface="Rockwell" pitchFamily="18" charset="0"/>
              </a:rPr>
              <a:t>How Will You Manage A Crisis?</a:t>
            </a:r>
          </a:p>
          <a:p>
            <a:pPr eaLnBrk="1" hangingPunct="1"/>
            <a:r>
              <a:rPr lang="en-US" sz="3200" dirty="0" smtClean="0">
                <a:solidFill>
                  <a:srgbClr val="008080"/>
                </a:solidFill>
                <a:latin typeface="Rockwell" pitchFamily="18" charset="0"/>
              </a:rPr>
              <a:t>3 Phased Approach</a:t>
            </a:r>
            <a:endParaRPr lang="en-US" sz="3200" dirty="0">
              <a:solidFill>
                <a:srgbClr val="008080"/>
              </a:solidFill>
              <a:latin typeface="Rockwell" pitchFamily="18" charset="0"/>
            </a:endParaRPr>
          </a:p>
        </p:txBody>
      </p:sp>
      <p:sp>
        <p:nvSpPr>
          <p:cNvPr id="6147" name="Rectangle 28"/>
          <p:cNvSpPr>
            <a:spLocks noChangeArrowheads="1"/>
          </p:cNvSpPr>
          <p:nvPr/>
        </p:nvSpPr>
        <p:spPr bwMode="auto">
          <a:xfrm>
            <a:off x="152400" y="6324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fld id="{34C9D123-11B7-4425-9C85-8281FACDD6DC}" type="slidenum">
              <a:rPr lang="en-US" sz="1400" i="0">
                <a:solidFill>
                  <a:schemeClr val="tx1"/>
                </a:solidFill>
                <a:latin typeface="Garamond" pitchFamily="18" charset="0"/>
              </a:rPr>
              <a:pPr algn="r" eaLnBrk="1" hangingPunct="1"/>
              <a:t>7</a:t>
            </a:fld>
            <a:endParaRPr lang="en-US" sz="1400" i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05000"/>
            <a:ext cx="787502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95263"/>
            <a:ext cx="8001000" cy="1404937"/>
          </a:xfrm>
        </p:spPr>
        <p:txBody>
          <a:bodyPr anchor="b"/>
          <a:lstStyle/>
          <a:p>
            <a:pPr eaLnBrk="1" hangingPunct="1"/>
            <a:r>
              <a:rPr lang="en-US" sz="3200" b="0" dirty="0" smtClean="0">
                <a:solidFill>
                  <a:srgbClr val="006666"/>
                </a:solidFill>
              </a:rPr>
              <a:t>BCP Phase 1: 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Emergency Response 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(Minutes to Hours)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16025" y="1752600"/>
            <a:ext cx="3660775" cy="458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Objectives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Contain the incident</a:t>
            </a:r>
          </a:p>
          <a:p>
            <a:pPr eaLnBrk="1" hangingPunct="1"/>
            <a:r>
              <a:rPr lang="en-US" sz="1800" dirty="0" smtClean="0"/>
              <a:t>Minimize:</a:t>
            </a:r>
          </a:p>
          <a:p>
            <a:pPr lvl="1" eaLnBrk="1" hangingPunct="1"/>
            <a:r>
              <a:rPr lang="en-US" sz="1800" dirty="0" smtClean="0"/>
              <a:t>injury (life safety)</a:t>
            </a:r>
          </a:p>
          <a:p>
            <a:pPr lvl="1" eaLnBrk="1" hangingPunct="1"/>
            <a:r>
              <a:rPr lang="en-US" sz="1800" dirty="0" smtClean="0"/>
              <a:t>property damage </a:t>
            </a:r>
          </a:p>
          <a:p>
            <a:pPr lvl="1" eaLnBrk="1" hangingPunct="1"/>
            <a:r>
              <a:rPr lang="en-US" sz="1800" dirty="0" smtClean="0"/>
              <a:t>overall event impact</a:t>
            </a:r>
          </a:p>
          <a:p>
            <a:pPr eaLnBrk="1" hangingPunct="1"/>
            <a:r>
              <a:rPr lang="en-US" sz="1800" dirty="0" smtClean="0"/>
              <a:t>Coordinate with responding public agencies</a:t>
            </a:r>
          </a:p>
          <a:p>
            <a:pPr eaLnBrk="1" hangingPunct="1"/>
            <a:r>
              <a:rPr lang="en-US" sz="1800" dirty="0" smtClean="0"/>
              <a:t>Communicate with other departments and site leadership 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76800" y="1676400"/>
            <a:ext cx="3673475" cy="458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Elements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Formal ER Plan &amp; Team(s)  </a:t>
            </a:r>
          </a:p>
          <a:p>
            <a:pPr eaLnBrk="1" hangingPunct="1"/>
            <a:r>
              <a:rPr lang="en-US" sz="1800" dirty="0" smtClean="0"/>
              <a:t>Tested evacuation &amp; response plans</a:t>
            </a:r>
          </a:p>
          <a:p>
            <a:pPr eaLnBrk="1" hangingPunct="1"/>
            <a:r>
              <a:rPr lang="en-US" sz="1800" dirty="0" smtClean="0"/>
              <a:t>Communications plan</a:t>
            </a:r>
          </a:p>
          <a:p>
            <a:pPr eaLnBrk="1" hangingPunct="1"/>
            <a:r>
              <a:rPr lang="en-US" sz="1800" dirty="0" smtClean="0"/>
              <a:t>Adequate emergency supplies</a:t>
            </a:r>
          </a:p>
          <a:p>
            <a:pPr eaLnBrk="1" hangingPunct="1"/>
            <a:r>
              <a:rPr lang="en-US" sz="1800" dirty="0" smtClean="0"/>
              <a:t>Coordinated on-site activities and interaction with responding public agencies</a:t>
            </a:r>
          </a:p>
          <a:p>
            <a:pPr eaLnBrk="1" hangingPunct="1"/>
            <a:r>
              <a:rPr lang="en-US" sz="1800" dirty="0" smtClean="0"/>
              <a:t>Escalation assessment</a:t>
            </a:r>
          </a:p>
          <a:p>
            <a:pPr eaLnBrk="1" hangingPunct="1"/>
            <a:r>
              <a:rPr lang="en-US" sz="1800" dirty="0" smtClean="0"/>
              <a:t>Training, training,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76200"/>
            <a:ext cx="8001000" cy="1524000"/>
          </a:xfrm>
        </p:spPr>
        <p:txBody>
          <a:bodyPr anchor="b"/>
          <a:lstStyle/>
          <a:p>
            <a:pPr eaLnBrk="1" hangingPunct="1"/>
            <a:r>
              <a:rPr lang="en-US" sz="3200" b="0" dirty="0" smtClean="0">
                <a:solidFill>
                  <a:srgbClr val="006666"/>
                </a:solidFill>
              </a:rPr>
              <a:t>BCP Phase 2: 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Crisis Management  </a:t>
            </a:r>
            <a:br>
              <a:rPr lang="en-US" sz="3200" b="0" dirty="0" smtClean="0">
                <a:solidFill>
                  <a:srgbClr val="006666"/>
                </a:solidFill>
              </a:rPr>
            </a:br>
            <a:r>
              <a:rPr lang="en-US" sz="3200" b="0" dirty="0" smtClean="0">
                <a:solidFill>
                  <a:srgbClr val="006666"/>
                </a:solidFill>
              </a:rPr>
              <a:t>(Hours - Days)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95400" y="1676400"/>
            <a:ext cx="35052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Objectives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Provide Leadership/Guidance </a:t>
            </a:r>
          </a:p>
          <a:p>
            <a:pPr eaLnBrk="1" hangingPunct="1"/>
            <a:r>
              <a:rPr lang="en-US" sz="1800" dirty="0" smtClean="0"/>
              <a:t>Assess the damage:</a:t>
            </a:r>
          </a:p>
          <a:p>
            <a:pPr lvl="1" eaLnBrk="1" hangingPunct="1"/>
            <a:r>
              <a:rPr lang="en-US" sz="1800" dirty="0" smtClean="0"/>
              <a:t>Department, Line, Site level</a:t>
            </a:r>
          </a:p>
          <a:p>
            <a:pPr lvl="1" eaLnBrk="1" hangingPunct="1"/>
            <a:r>
              <a:rPr lang="en-US" sz="1800" dirty="0" smtClean="0"/>
              <a:t>Division or Corporate impact</a:t>
            </a:r>
          </a:p>
          <a:p>
            <a:pPr eaLnBrk="1" hangingPunct="1"/>
            <a:r>
              <a:rPr lang="en-US" sz="1800" dirty="0" smtClean="0"/>
              <a:t>Set recovery priorities </a:t>
            </a:r>
          </a:p>
          <a:p>
            <a:pPr eaLnBrk="1" hangingPunct="1"/>
            <a:r>
              <a:rPr lang="en-US" sz="1800" dirty="0" smtClean="0"/>
              <a:t>Allocate resources, i.e., staff, equipment, &amp; services</a:t>
            </a:r>
          </a:p>
          <a:p>
            <a:pPr eaLnBrk="1" hangingPunct="1"/>
            <a:r>
              <a:rPr lang="en-US" sz="1800" dirty="0" smtClean="0"/>
              <a:t>Effective communications</a:t>
            </a:r>
          </a:p>
          <a:p>
            <a:pPr eaLnBrk="1" hangingPunct="1">
              <a:buClr>
                <a:srgbClr val="00206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Restart Operations</a:t>
            </a:r>
            <a:r>
              <a:rPr lang="en-US" sz="1800" dirty="0" smtClean="0"/>
              <a:t> as quickly as possible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76800" y="1676400"/>
            <a:ext cx="38862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n-US" sz="1800" b="1" u="sng" dirty="0" smtClean="0"/>
              <a:t>Elements</a:t>
            </a:r>
          </a:p>
          <a:p>
            <a:pPr eaLnBrk="1" hangingPunct="1"/>
            <a:endParaRPr lang="en-US" sz="1800" u="sng" dirty="0" smtClean="0"/>
          </a:p>
          <a:p>
            <a:pPr eaLnBrk="1" hangingPunct="1"/>
            <a:r>
              <a:rPr lang="en-US" sz="1800" dirty="0" smtClean="0"/>
              <a:t>Crisis Management Leadership Team</a:t>
            </a:r>
          </a:p>
          <a:p>
            <a:pPr eaLnBrk="1" hangingPunct="1"/>
            <a:r>
              <a:rPr lang="en-US" sz="1800" dirty="0" smtClean="0"/>
              <a:t>Critical business processes identified </a:t>
            </a:r>
          </a:p>
          <a:p>
            <a:pPr eaLnBrk="1" hangingPunct="1"/>
            <a:r>
              <a:rPr lang="en-US" sz="1800" dirty="0" smtClean="0"/>
              <a:t>Notification procedures</a:t>
            </a:r>
          </a:p>
          <a:p>
            <a:pPr eaLnBrk="1" hangingPunct="1"/>
            <a:r>
              <a:rPr lang="en-US" sz="1800" dirty="0" smtClean="0"/>
              <a:t>Team meeting space</a:t>
            </a:r>
          </a:p>
          <a:p>
            <a:pPr eaLnBrk="1" hangingPunct="1"/>
            <a:r>
              <a:rPr lang="en-US" sz="1800" dirty="0" smtClean="0"/>
              <a:t>Subject Matter (Process) Teams</a:t>
            </a:r>
          </a:p>
          <a:p>
            <a:pPr eaLnBrk="1" hangingPunct="1"/>
            <a:r>
              <a:rPr lang="en-US" sz="1800" dirty="0" smtClean="0"/>
              <a:t>Team Roles and Responsibilities</a:t>
            </a:r>
          </a:p>
          <a:p>
            <a:pPr eaLnBrk="1" hangingPunct="1"/>
            <a:r>
              <a:rPr lang="en-US" sz="1800" dirty="0" smtClean="0"/>
              <a:t>Resources (Vendors, records, critical equipment, etc.)</a:t>
            </a:r>
          </a:p>
          <a:p>
            <a:pPr eaLnBrk="1" hangingPunct="1"/>
            <a:r>
              <a:rPr lang="en-US" sz="1800" dirty="0" smtClean="0"/>
              <a:t>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berty Mutual Information Systems">
  <a:themeElements>
    <a:clrScheme name="Liberty Mutual Information Systems 10">
      <a:dk1>
        <a:srgbClr val="666666"/>
      </a:dk1>
      <a:lt1>
        <a:srgbClr val="FFFFFF"/>
      </a:lt1>
      <a:dk2>
        <a:srgbClr val="405688"/>
      </a:dk2>
      <a:lt2>
        <a:srgbClr val="FFFFFF"/>
      </a:lt2>
      <a:accent1>
        <a:srgbClr val="F4534F"/>
      </a:accent1>
      <a:accent2>
        <a:srgbClr val="FFFFFF"/>
      </a:accent2>
      <a:accent3>
        <a:srgbClr val="AFB4C3"/>
      </a:accent3>
      <a:accent4>
        <a:srgbClr val="DADADA"/>
      </a:accent4>
      <a:accent5>
        <a:srgbClr val="F8B3B2"/>
      </a:accent5>
      <a:accent6>
        <a:srgbClr val="E7E7E7"/>
      </a:accent6>
      <a:hlink>
        <a:srgbClr val="AAAAAA"/>
      </a:hlink>
      <a:folHlink>
        <a:srgbClr val="FF8B4F"/>
      </a:folHlink>
    </a:clrScheme>
    <a:fontScheme name="Liberty Mutual Information Systems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73152" tIns="36576" rIns="73152" bIns="36576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rgbClr val="001D6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73152" tIns="36576" rIns="73152" bIns="36576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rgbClr val="001D6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iberty Mutual Information Syste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Mutual Information System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8">
        <a:dk1>
          <a:srgbClr val="000000"/>
        </a:dk1>
        <a:lt1>
          <a:srgbClr val="FFFFFF"/>
        </a:lt1>
        <a:dk2>
          <a:srgbClr val="000000"/>
        </a:dk2>
        <a:lt2>
          <a:srgbClr val="666666"/>
        </a:lt2>
        <a:accent1>
          <a:srgbClr val="FF6414"/>
        </a:accent1>
        <a:accent2>
          <a:srgbClr val="6C861A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617916"/>
        </a:accent6>
        <a:hlink>
          <a:srgbClr val="508282"/>
        </a:hlink>
        <a:folHlink>
          <a:srgbClr val="40568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Mutual Information Systems 9">
        <a:dk1>
          <a:srgbClr val="666666"/>
        </a:dk1>
        <a:lt1>
          <a:srgbClr val="FFFFFF"/>
        </a:lt1>
        <a:dk2>
          <a:srgbClr val="405688"/>
        </a:dk2>
        <a:lt2>
          <a:srgbClr val="FFFFFF"/>
        </a:lt2>
        <a:accent1>
          <a:srgbClr val="FF6414"/>
        </a:accent1>
        <a:accent2>
          <a:srgbClr val="6C861A"/>
        </a:accent2>
        <a:accent3>
          <a:srgbClr val="AFB4C3"/>
        </a:accent3>
        <a:accent4>
          <a:srgbClr val="DADADA"/>
        </a:accent4>
        <a:accent5>
          <a:srgbClr val="FFB8AA"/>
        </a:accent5>
        <a:accent6>
          <a:srgbClr val="617916"/>
        </a:accent6>
        <a:hlink>
          <a:srgbClr val="508282"/>
        </a:hlink>
        <a:folHlink>
          <a:srgbClr val="40568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Mutual Information Systems 10">
        <a:dk1>
          <a:srgbClr val="666666"/>
        </a:dk1>
        <a:lt1>
          <a:srgbClr val="FFFFFF"/>
        </a:lt1>
        <a:dk2>
          <a:srgbClr val="405688"/>
        </a:dk2>
        <a:lt2>
          <a:srgbClr val="FFFFFF"/>
        </a:lt2>
        <a:accent1>
          <a:srgbClr val="F4534F"/>
        </a:accent1>
        <a:accent2>
          <a:srgbClr val="FFFFFF"/>
        </a:accent2>
        <a:accent3>
          <a:srgbClr val="AFB4C3"/>
        </a:accent3>
        <a:accent4>
          <a:srgbClr val="DADADA"/>
        </a:accent4>
        <a:accent5>
          <a:srgbClr val="F8B3B2"/>
        </a:accent5>
        <a:accent6>
          <a:srgbClr val="E7E7E7"/>
        </a:accent6>
        <a:hlink>
          <a:srgbClr val="AAAAAA"/>
        </a:hlink>
        <a:folHlink>
          <a:srgbClr val="FF8B4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14823</TotalTime>
  <Words>882</Words>
  <Application>Microsoft Office PowerPoint</Application>
  <PresentationFormat>On-screen Show (4:3)</PresentationFormat>
  <Paragraphs>244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Liberty Mutual Information Systems</vt:lpstr>
      <vt:lpstr>How Businesses  "Weather the Storm”</vt:lpstr>
      <vt:lpstr>Agenda</vt:lpstr>
      <vt:lpstr>Weather Extremes and its Impacts</vt:lpstr>
      <vt:lpstr>Slide 4</vt:lpstr>
      <vt:lpstr>Risk Assessment &amp; Mitigation</vt:lpstr>
      <vt:lpstr>What You Can’t Mitigate, Plan Contingencies</vt:lpstr>
      <vt:lpstr>Slide 7</vt:lpstr>
      <vt:lpstr>BCP Phase 1:  Emergency Response  (Minutes to Hours)</vt:lpstr>
      <vt:lpstr>BCP Phase 2:  Crisis Management   (Hours - Days)</vt:lpstr>
      <vt:lpstr> BCP Phase 3:  Business Continuity/ Recovery  (Days - Months)</vt:lpstr>
      <vt:lpstr>Managing an Enterprise  During Times of Crisis</vt:lpstr>
      <vt:lpstr>Managing an Enterprise:  Recent Events </vt:lpstr>
      <vt:lpstr>Crisis Management Framework</vt:lpstr>
      <vt:lpstr>Traditional  Incident Command System (ICS) Structure</vt:lpstr>
      <vt:lpstr>Modified ISC Structure</vt:lpstr>
      <vt:lpstr>Takeaways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Impact Analysis Presentative</dc:title>
  <dc:subject>BIA Class, DRJ Conference Mar 2001</dc:subject>
  <dc:creator>KEN OTIS</dc:creator>
  <cp:lastModifiedBy>Weather</cp:lastModifiedBy>
  <cp:revision>623</cp:revision>
  <cp:lastPrinted>2001-02-17T15:22:06Z</cp:lastPrinted>
  <dcterms:created xsi:type="dcterms:W3CDTF">2001-02-03T02:55:01Z</dcterms:created>
  <dcterms:modified xsi:type="dcterms:W3CDTF">2014-10-23T03:00:46Z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Babin, Bill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Babin, Bill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haredFileIndex">
    <vt:lpwstr/>
  </property>
</Properties>
</file>