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7" r:id="rId3"/>
    <p:sldId id="262" r:id="rId4"/>
    <p:sldId id="260" r:id="rId5"/>
    <p:sldId id="272" r:id="rId6"/>
    <p:sldId id="276" r:id="rId7"/>
    <p:sldId id="274" r:id="rId8"/>
    <p:sldId id="278" r:id="rId9"/>
    <p:sldId id="280" r:id="rId10"/>
    <p:sldId id="265" r:id="rId11"/>
    <p:sldId id="263" r:id="rId12"/>
    <p:sldId id="264" r:id="rId13"/>
    <p:sldId id="266" r:id="rId14"/>
    <p:sldId id="267" r:id="rId15"/>
    <p:sldId id="293" r:id="rId16"/>
    <p:sldId id="281" r:id="rId17"/>
    <p:sldId id="283" r:id="rId18"/>
    <p:sldId id="284" r:id="rId19"/>
    <p:sldId id="285" r:id="rId20"/>
    <p:sldId id="286" r:id="rId21"/>
    <p:sldId id="268" r:id="rId22"/>
    <p:sldId id="269" r:id="rId23"/>
    <p:sldId id="270" r:id="rId24"/>
    <p:sldId id="271" r:id="rId25"/>
    <p:sldId id="294" r:id="rId26"/>
    <p:sldId id="287" r:id="rId27"/>
    <p:sldId id="291" r:id="rId28"/>
    <p:sldId id="288" r:id="rId29"/>
    <p:sldId id="289" r:id="rId30"/>
    <p:sldId id="29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951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9FB8D-A81E-4C1E-9912-C74A8EDF73BA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3BBEB-0B12-4E25-BC70-3F095FB1C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72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9036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617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617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161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Difference</a:t>
            </a:r>
            <a:r>
              <a:rPr lang="en-US" baseline="0" dirty="0" smtClean="0"/>
              <a:t> in saturation vapor pressure over water and ice as a function of temp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7705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30 year average SLR is associated with the </a:t>
            </a:r>
            <a:r>
              <a:rPr lang="en-US" sz="1200" dirty="0" smtClean="0">
                <a:sym typeface="Wingdings" panose="05000000000000000000" pitchFamily="2" charset="2"/>
              </a:rPr>
              <a:t>average vertical temperature profile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3BBEB-0B12-4E25-BC70-3F095FB1C7D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503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1FEF-3E4B-4BEC-B18A-FB93600AB61B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22FD-BD2D-454D-A214-1026735EA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31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1FEF-3E4B-4BEC-B18A-FB93600AB61B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22FD-BD2D-454D-A214-1026735EA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506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1FEF-3E4B-4BEC-B18A-FB93600AB61B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22FD-BD2D-454D-A214-1026735EA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8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1FEF-3E4B-4BEC-B18A-FB93600AB61B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22FD-BD2D-454D-A214-1026735EA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41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1FEF-3E4B-4BEC-B18A-FB93600AB61B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22FD-BD2D-454D-A214-1026735EA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722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1FEF-3E4B-4BEC-B18A-FB93600AB61B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22FD-BD2D-454D-A214-1026735EA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4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1FEF-3E4B-4BEC-B18A-FB93600AB61B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22FD-BD2D-454D-A214-1026735EA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837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1FEF-3E4B-4BEC-B18A-FB93600AB61B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22FD-BD2D-454D-A214-1026735EA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705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1FEF-3E4B-4BEC-B18A-FB93600AB61B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22FD-BD2D-454D-A214-1026735EA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3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1FEF-3E4B-4BEC-B18A-FB93600AB61B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22FD-BD2D-454D-A214-1026735EA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34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1FEF-3E4B-4BEC-B18A-FB93600AB61B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22FD-BD2D-454D-A214-1026735EA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76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21FEF-3E4B-4BEC-B18A-FB93600AB61B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522FD-BD2D-454D-A214-1026735EA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137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Two Frigid 2014 Snow Storms –  A Look at Snow to Liquid Ratios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Kevin </a:t>
            </a:r>
            <a:r>
              <a:rPr lang="en-US" dirty="0" err="1" smtClean="0"/>
              <a:t>Cadima</a:t>
            </a:r>
            <a:endParaRPr lang="en-US" dirty="0" smtClean="0"/>
          </a:p>
          <a:p>
            <a:r>
              <a:rPr lang="en-US" dirty="0" smtClean="0"/>
              <a:t>2014 Southern New England  Weather Conference</a:t>
            </a:r>
          </a:p>
          <a:p>
            <a:endParaRPr lang="en-US" dirty="0"/>
          </a:p>
        </p:txBody>
      </p:sp>
      <p:pic>
        <p:nvPicPr>
          <p:cNvPr id="4" name="Picture 3" descr="NOAA-Transparent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5943600"/>
            <a:ext cx="745406" cy="745406"/>
          </a:xfrm>
          <a:prstGeom prst="rect">
            <a:avLst/>
          </a:prstGeom>
          <a:effectLst/>
        </p:spPr>
      </p:pic>
      <p:pic>
        <p:nvPicPr>
          <p:cNvPr id="5" name="Picture 4" descr="NWS__Transparent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5955552"/>
            <a:ext cx="733454" cy="7334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0474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2057400"/>
            <a:ext cx="776456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January 2-3 Storm</a:t>
            </a:r>
          </a:p>
          <a:p>
            <a:pPr algn="ctr"/>
            <a:endParaRPr lang="en-US" dirty="0"/>
          </a:p>
          <a:p>
            <a:pPr algn="ctr"/>
            <a:r>
              <a:rPr lang="en-US" sz="4000" dirty="0" smtClean="0"/>
              <a:t>Radar and Surface Temps</a:t>
            </a:r>
          </a:p>
          <a:p>
            <a:pPr algn="ctr"/>
            <a:r>
              <a:rPr lang="en-US" sz="4000" dirty="0" smtClean="0"/>
              <a:t>Time Sections and Temp Anomalies</a:t>
            </a:r>
          </a:p>
          <a:p>
            <a:endParaRPr lang="en-US" dirty="0"/>
          </a:p>
        </p:txBody>
      </p:sp>
      <p:pic>
        <p:nvPicPr>
          <p:cNvPr id="3" name="Picture 2" descr="NOAA-Transparent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5943600"/>
            <a:ext cx="745406" cy="745406"/>
          </a:xfrm>
          <a:prstGeom prst="rect">
            <a:avLst/>
          </a:prstGeom>
          <a:effectLst/>
        </p:spPr>
      </p:pic>
      <p:pic>
        <p:nvPicPr>
          <p:cNvPr id="4" name="Picture 3" descr="NWS__Transparent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5955552"/>
            <a:ext cx="733454" cy="7334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7607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3149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1800 UTC,  2014 January 2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186279"/>
            <a:ext cx="5724010" cy="35381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3416" y="3048000"/>
            <a:ext cx="5081988" cy="37528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381000" y="914400"/>
            <a:ext cx="83058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AA-Transparent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94766"/>
            <a:ext cx="745406" cy="745406"/>
          </a:xfrm>
          <a:prstGeom prst="rect">
            <a:avLst/>
          </a:prstGeom>
          <a:effectLst/>
        </p:spPr>
      </p:pic>
      <p:pic>
        <p:nvPicPr>
          <p:cNvPr id="8" name="Picture 7" descr="NWS__Transparent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01023" y="106718"/>
            <a:ext cx="733454" cy="7334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9442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14980"/>
            <a:ext cx="4083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2100 </a:t>
            </a:r>
            <a:r>
              <a:rPr lang="en-US" sz="2800" b="1" dirty="0"/>
              <a:t>UTC,  2014 January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168299"/>
            <a:ext cx="5753099" cy="35561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3068181"/>
            <a:ext cx="5051424" cy="37136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 rot="-900000">
            <a:off x="1926730" y="2134482"/>
            <a:ext cx="1047749" cy="5588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6092" y="5172670"/>
            <a:ext cx="2912336" cy="92333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Mesoscale</a:t>
            </a:r>
            <a:r>
              <a:rPr lang="en-US" dirty="0" smtClean="0">
                <a:solidFill>
                  <a:srgbClr val="002060"/>
                </a:solidFill>
              </a:rPr>
              <a:t> banding signature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Enhanced snowfall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Higher SLR?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76400" y="2843892"/>
            <a:ext cx="609600" cy="226150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914400"/>
            <a:ext cx="83058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OAA-Transparent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94766"/>
            <a:ext cx="745406" cy="745406"/>
          </a:xfrm>
          <a:prstGeom prst="rect">
            <a:avLst/>
          </a:prstGeom>
          <a:effectLst/>
        </p:spPr>
      </p:pic>
      <p:pic>
        <p:nvPicPr>
          <p:cNvPr id="11" name="Picture 10" descr="NWS__Transparent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01023" y="106718"/>
            <a:ext cx="733454" cy="7334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8825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14980"/>
            <a:ext cx="4083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0300 </a:t>
            </a:r>
            <a:r>
              <a:rPr lang="en-US" sz="2800" b="1" dirty="0"/>
              <a:t>UTC,  2014 January </a:t>
            </a:r>
            <a:r>
              <a:rPr lang="en-US" sz="2800" b="1" dirty="0" smtClean="0"/>
              <a:t>3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5" y="1166812"/>
            <a:ext cx="5755505" cy="35575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2971800"/>
            <a:ext cx="5028629" cy="377147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381000" y="914400"/>
            <a:ext cx="83058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OAA-Transparent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94766"/>
            <a:ext cx="745406" cy="745406"/>
          </a:xfrm>
          <a:prstGeom prst="rect">
            <a:avLst/>
          </a:prstGeom>
          <a:effectLst/>
        </p:spPr>
      </p:pic>
      <p:pic>
        <p:nvPicPr>
          <p:cNvPr id="7" name="Picture 6" descr="NWS__Transparent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01023" y="106718"/>
            <a:ext cx="733454" cy="7334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3028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14980"/>
            <a:ext cx="4083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0600 </a:t>
            </a:r>
            <a:r>
              <a:rPr lang="en-US" sz="2800" b="1" dirty="0"/>
              <a:t>UTC,  2014 January </a:t>
            </a:r>
            <a:r>
              <a:rPr lang="en-US" sz="2800" b="1" dirty="0" smtClean="0"/>
              <a:t>3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" y="1191847"/>
            <a:ext cx="5715001" cy="35325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2945369"/>
            <a:ext cx="5013071" cy="375980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381000" y="914400"/>
            <a:ext cx="83058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WS__Transparent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01023" y="106718"/>
            <a:ext cx="733454" cy="733454"/>
          </a:xfrm>
          <a:prstGeom prst="rect">
            <a:avLst/>
          </a:prstGeom>
          <a:effectLst/>
        </p:spPr>
      </p:pic>
      <p:pic>
        <p:nvPicPr>
          <p:cNvPr id="7" name="Picture 6" descr="NOAA-Transparent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94766"/>
            <a:ext cx="745406" cy="7454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4983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1" y="181057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b="1" dirty="0" smtClean="0"/>
              <a:t>Snow Accumulation and Snow Liquid Ratio</a:t>
            </a:r>
            <a:endParaRPr lang="en-US" sz="31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61950" y="1371600"/>
            <a:ext cx="83058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WS__Transparen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1023" y="106718"/>
            <a:ext cx="733454" cy="733454"/>
          </a:xfrm>
          <a:prstGeom prst="rect">
            <a:avLst/>
          </a:prstGeom>
          <a:effectLst/>
        </p:spPr>
      </p:pic>
      <p:pic>
        <p:nvPicPr>
          <p:cNvPr id="7" name="Picture 6" descr="NOAA-Transparent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94766"/>
            <a:ext cx="745406" cy="745406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7" t="11767" r="21639" b="7900"/>
          <a:stretch/>
        </p:blipFill>
        <p:spPr>
          <a:xfrm>
            <a:off x="4343400" y="3024464"/>
            <a:ext cx="4681552" cy="37097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8" t="1621" r="3820" b="3240"/>
          <a:stretch/>
        </p:blipFill>
        <p:spPr>
          <a:xfrm>
            <a:off x="38099" y="1514475"/>
            <a:ext cx="4900020" cy="3743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574" y="4888468"/>
            <a:ext cx="490954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Snowfall Accumulation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92658" y="765832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January 2-3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4341640" y="6364844"/>
            <a:ext cx="46833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Snow: Liquid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25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652" y="1447800"/>
            <a:ext cx="6111095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7030" y="304800"/>
            <a:ext cx="6300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BVY Snow Growth/Omega  Jan 2-3 Storm</a:t>
            </a:r>
            <a:endParaRPr lang="en-US" sz="28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053522" y="1952625"/>
            <a:ext cx="1804478" cy="14763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257800" y="2000250"/>
            <a:ext cx="1600200" cy="2952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19900" y="1611868"/>
            <a:ext cx="21536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Snow Growth Region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19900" y="2194679"/>
            <a:ext cx="2133600" cy="397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Modest omega in snow growth region at 10-15K </a:t>
            </a:r>
            <a:r>
              <a:rPr lang="en-US" dirty="0" err="1" smtClean="0"/>
              <a:t>ft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Note secondary snow growth region below 5K </a:t>
            </a:r>
            <a:r>
              <a:rPr lang="en-US" dirty="0" err="1" smtClean="0"/>
              <a:t>ft</a:t>
            </a:r>
            <a:r>
              <a:rPr lang="en-US" dirty="0" smtClean="0"/>
              <a:t> with stronger omega intersecting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Profile favors high SLR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9652" y="990600"/>
            <a:ext cx="83058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OAA-Transparent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" y="112820"/>
            <a:ext cx="745406" cy="745406"/>
          </a:xfrm>
          <a:prstGeom prst="rect">
            <a:avLst/>
          </a:prstGeom>
          <a:effectLst/>
        </p:spPr>
      </p:pic>
      <p:pic>
        <p:nvPicPr>
          <p:cNvPr id="10" name="Picture 9" descr="NWS__Transparent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81946" y="100088"/>
            <a:ext cx="733454" cy="7334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3868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304800"/>
            <a:ext cx="6320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BOS Snow Growth/Omega  Jan 2-3 Storm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829933" y="1078468"/>
            <a:ext cx="21536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Snow Growth Region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81800" y="1841480"/>
            <a:ext cx="2181733" cy="3693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Strong omega below 5K </a:t>
            </a:r>
            <a:r>
              <a:rPr lang="en-US" dirty="0" err="1" smtClean="0"/>
              <a:t>ft</a:t>
            </a:r>
            <a:r>
              <a:rPr lang="en-US" dirty="0" smtClean="0"/>
              <a:t> near or just below DGZ (temps -8 to -10C)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Strong low level omega associated with ocean enhancement processes played a significant role in high SLR near the NE MA coast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143000"/>
            <a:ext cx="6096000" cy="4487927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5372100" y="1430298"/>
            <a:ext cx="1485900" cy="32179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53000" y="1436132"/>
            <a:ext cx="1905000" cy="16118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33700" y="5858470"/>
            <a:ext cx="318837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Warmer IN activation temps</a:t>
            </a:r>
          </a:p>
          <a:p>
            <a:r>
              <a:rPr lang="en-US" dirty="0" smtClean="0"/>
              <a:t>(-8 to -10C) near the coast place</a:t>
            </a:r>
          </a:p>
          <a:p>
            <a:r>
              <a:rPr lang="en-US" dirty="0" smtClean="0"/>
              <a:t>max omega within DGZ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345529" y="4953000"/>
            <a:ext cx="607471" cy="9144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WS__Transparent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0079" y="130294"/>
            <a:ext cx="733454" cy="733454"/>
          </a:xfrm>
          <a:prstGeom prst="rect">
            <a:avLst/>
          </a:prstGeom>
          <a:effectLst/>
        </p:spPr>
      </p:pic>
      <p:pic>
        <p:nvPicPr>
          <p:cNvPr id="12" name="Picture 11" descr="NOAA-Transparent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075" y="112820"/>
            <a:ext cx="745406" cy="7454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7155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399" y="335006"/>
            <a:ext cx="6355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PVD Snow Growth/Omega  Jan 2-3 Storm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829933" y="1307068"/>
            <a:ext cx="21536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Snow Growth Region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49999" y="2693075"/>
            <a:ext cx="213360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Generally weak omega all below favorable DGZ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Lower SLR despite cold surface temps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50" y="1379474"/>
            <a:ext cx="6104315" cy="448792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5257800" y="1653064"/>
            <a:ext cx="1752600" cy="1471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648201" y="1664732"/>
            <a:ext cx="2362199" cy="13832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200650" y="3218260"/>
            <a:ext cx="1629283" cy="14299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914400"/>
            <a:ext cx="83058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OAA-Transparent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" y="112820"/>
            <a:ext cx="745406" cy="745406"/>
          </a:xfrm>
          <a:prstGeom prst="rect">
            <a:avLst/>
          </a:prstGeom>
          <a:effectLst/>
        </p:spPr>
      </p:pic>
      <p:pic>
        <p:nvPicPr>
          <p:cNvPr id="11" name="Picture 10" descr="NWS__Transparent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0079" y="130294"/>
            <a:ext cx="733454" cy="7334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680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29" t="8599" r="1494"/>
          <a:stretch/>
        </p:blipFill>
        <p:spPr>
          <a:xfrm>
            <a:off x="246196" y="1162050"/>
            <a:ext cx="6496050" cy="5467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05739" y="314980"/>
            <a:ext cx="5138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Jan 2-3  700 </a:t>
            </a:r>
            <a:r>
              <a:rPr lang="en-US" sz="2800" b="1" dirty="0" err="1" smtClean="0"/>
              <a:t>mb</a:t>
            </a:r>
            <a:r>
              <a:rPr lang="en-US" sz="2800" b="1" dirty="0" smtClean="0"/>
              <a:t> Temp Anomalies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1827074"/>
            <a:ext cx="19812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700 </a:t>
            </a:r>
            <a:r>
              <a:rPr lang="en-US" dirty="0" err="1" smtClean="0"/>
              <a:t>mb</a:t>
            </a:r>
            <a:r>
              <a:rPr lang="en-US" dirty="0" smtClean="0"/>
              <a:t> temp </a:t>
            </a:r>
          </a:p>
          <a:p>
            <a:r>
              <a:rPr lang="en-US" dirty="0" smtClean="0"/>
              <a:t>anomalies near or slightly above normal suggesting SLR close to climatology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14400"/>
            <a:ext cx="83058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WS__Transparent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0079" y="130294"/>
            <a:ext cx="733454" cy="733454"/>
          </a:xfrm>
          <a:prstGeom prst="rect">
            <a:avLst/>
          </a:prstGeom>
          <a:effectLst/>
        </p:spPr>
      </p:pic>
      <p:pic>
        <p:nvPicPr>
          <p:cNvPr id="8" name="Picture 7" descr="NOAA-Transparent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075" y="112820"/>
            <a:ext cx="745406" cy="7454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8512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Overview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72439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 storms last January</a:t>
            </a:r>
          </a:p>
          <a:p>
            <a:r>
              <a:rPr lang="en-US" dirty="0" smtClean="0"/>
              <a:t>Not classic blockbusters</a:t>
            </a:r>
          </a:p>
          <a:p>
            <a:r>
              <a:rPr lang="en-US" dirty="0" smtClean="0"/>
              <a:t>Both storms occurred during anomalously cold surface temps</a:t>
            </a:r>
          </a:p>
          <a:p>
            <a:r>
              <a:rPr lang="en-US" dirty="0" smtClean="0"/>
              <a:t>Snow to liquid ratios (SLR) did not behave according to commonly used empirical techniques</a:t>
            </a:r>
          </a:p>
          <a:p>
            <a:r>
              <a:rPr lang="en-US" dirty="0" smtClean="0"/>
              <a:t>Discuss why</a:t>
            </a:r>
          </a:p>
          <a:p>
            <a:pPr lvl="1"/>
            <a:r>
              <a:rPr lang="en-US" dirty="0" smtClean="0"/>
              <a:t>Focus on microphysics and mid level temp anomalies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143000"/>
            <a:ext cx="84582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OAA-Transparent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8600"/>
            <a:ext cx="745406" cy="745406"/>
          </a:xfrm>
          <a:prstGeom prst="rect">
            <a:avLst/>
          </a:prstGeom>
          <a:effectLst/>
        </p:spPr>
      </p:pic>
      <p:pic>
        <p:nvPicPr>
          <p:cNvPr id="7" name="Picture 6" descr="NWS__Transparent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1973" y="228600"/>
            <a:ext cx="733454" cy="7334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2798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35006"/>
            <a:ext cx="5239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Jan 2-3  925 </a:t>
            </a:r>
            <a:r>
              <a:rPr lang="en-US" sz="2800" b="1" dirty="0" err="1" smtClean="0"/>
              <a:t>mb</a:t>
            </a:r>
            <a:r>
              <a:rPr lang="en-US" sz="2800" b="1" dirty="0" smtClean="0"/>
              <a:t> Temp Anomalies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2514600"/>
            <a:ext cx="1981200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925 </a:t>
            </a:r>
            <a:r>
              <a:rPr lang="en-US" dirty="0" err="1" smtClean="0"/>
              <a:t>mb</a:t>
            </a:r>
            <a:r>
              <a:rPr lang="en-US" dirty="0" smtClean="0"/>
              <a:t> temp </a:t>
            </a:r>
          </a:p>
          <a:p>
            <a:r>
              <a:rPr lang="en-US" dirty="0" smtClean="0"/>
              <a:t>anomalies as much as 8C below normal across NE MA  </a:t>
            </a:r>
          </a:p>
          <a:p>
            <a:endParaRPr lang="en-US" dirty="0"/>
          </a:p>
          <a:p>
            <a:r>
              <a:rPr lang="en-US" dirty="0" smtClean="0"/>
              <a:t>This combined with excellent snow growth </a:t>
            </a:r>
          </a:p>
          <a:p>
            <a:r>
              <a:rPr lang="en-US" dirty="0" smtClean="0"/>
              <a:t>suggest SLR much higher than climatology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77" t="9021" r="1461"/>
          <a:stretch/>
        </p:blipFill>
        <p:spPr>
          <a:xfrm>
            <a:off x="76200" y="1104901"/>
            <a:ext cx="6518391" cy="54482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687141" y="1411069"/>
            <a:ext cx="236866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Main ice crystal growth</a:t>
            </a:r>
          </a:p>
          <a:p>
            <a:r>
              <a:rPr lang="en-US" dirty="0" smtClean="0"/>
              <a:t>region below 5000 ft.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524251" y="1847850"/>
            <a:ext cx="3162890" cy="158115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" y="914400"/>
            <a:ext cx="83058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OAA-Transparent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" y="112820"/>
            <a:ext cx="745406" cy="745406"/>
          </a:xfrm>
          <a:prstGeom prst="rect">
            <a:avLst/>
          </a:prstGeom>
          <a:effectLst/>
        </p:spPr>
      </p:pic>
      <p:pic>
        <p:nvPicPr>
          <p:cNvPr id="10" name="Picture 9" descr="NWS__Transparent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0079" y="130294"/>
            <a:ext cx="733454" cy="7334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3353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152650"/>
            <a:ext cx="751930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January 21-22 Storm</a:t>
            </a:r>
          </a:p>
          <a:p>
            <a:endParaRPr lang="en-US" dirty="0"/>
          </a:p>
          <a:p>
            <a:pPr algn="ctr"/>
            <a:r>
              <a:rPr lang="en-US" sz="4000" dirty="0" smtClean="0"/>
              <a:t>Radar and Surface Temps</a:t>
            </a:r>
          </a:p>
          <a:p>
            <a:pPr algn="ctr"/>
            <a:r>
              <a:rPr lang="en-US" sz="4000" dirty="0" smtClean="0"/>
              <a:t>Time Sections and Temp Anomalies</a:t>
            </a:r>
          </a:p>
          <a:p>
            <a:endParaRPr lang="en-US" dirty="0"/>
          </a:p>
        </p:txBody>
      </p:sp>
      <p:pic>
        <p:nvPicPr>
          <p:cNvPr id="4" name="Picture 3" descr="NWS__Transparen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1023" y="5943600"/>
            <a:ext cx="733454" cy="733454"/>
          </a:xfrm>
          <a:prstGeom prst="rect">
            <a:avLst/>
          </a:prstGeom>
          <a:effectLst/>
        </p:spPr>
      </p:pic>
      <p:pic>
        <p:nvPicPr>
          <p:cNvPr id="5" name="Picture 4" descr="NOAA-Transparent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5943600"/>
            <a:ext cx="745406" cy="7454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7586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1219201"/>
            <a:ext cx="5670748" cy="3505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57400" y="3149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1800 UTC,  2014 January 21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00" y="2971800"/>
            <a:ext cx="5054029" cy="379052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381000" y="914400"/>
            <a:ext cx="83058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OAA-Transparent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94766"/>
            <a:ext cx="745406" cy="745406"/>
          </a:xfrm>
          <a:prstGeom prst="rect">
            <a:avLst/>
          </a:prstGeom>
          <a:effectLst/>
        </p:spPr>
      </p:pic>
      <p:pic>
        <p:nvPicPr>
          <p:cNvPr id="7" name="Picture 6" descr="NWS__Transparent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01023" y="106718"/>
            <a:ext cx="733454" cy="7334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42944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149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0000 UTC,  2014 January 21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" y="1195656"/>
            <a:ext cx="5585563" cy="34525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2874034"/>
            <a:ext cx="5104828" cy="38286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 rot="-900000">
            <a:off x="1544663" y="2547700"/>
            <a:ext cx="1677113" cy="365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914400"/>
            <a:ext cx="83058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WS__Transparent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01023" y="106718"/>
            <a:ext cx="733454" cy="733454"/>
          </a:xfrm>
          <a:prstGeom prst="rect">
            <a:avLst/>
          </a:prstGeom>
          <a:effectLst/>
        </p:spPr>
      </p:pic>
      <p:pic>
        <p:nvPicPr>
          <p:cNvPr id="10" name="Picture 9" descr="NOAA-Transparent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94766"/>
            <a:ext cx="745406" cy="7454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7708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149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0600 UTC,  2014 January 21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1209850"/>
            <a:ext cx="5562599" cy="3438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0800" y="2895600"/>
            <a:ext cx="5079428" cy="380957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OAA-Transparent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94766"/>
            <a:ext cx="745406" cy="745406"/>
          </a:xfrm>
          <a:prstGeom prst="rect">
            <a:avLst/>
          </a:prstGeom>
          <a:effectLst/>
        </p:spPr>
      </p:pic>
      <p:pic>
        <p:nvPicPr>
          <p:cNvPr id="9" name="Picture 8" descr="NWS__Transparent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01023" y="106718"/>
            <a:ext cx="733454" cy="7334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7206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1" y="181057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b="1" dirty="0" smtClean="0"/>
              <a:t>Snow Accumulation and Snow Liquid Ratio</a:t>
            </a:r>
            <a:endParaRPr lang="en-US" sz="31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61950" y="1371600"/>
            <a:ext cx="83058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WS__Transparen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1023" y="106718"/>
            <a:ext cx="733454" cy="733454"/>
          </a:xfrm>
          <a:prstGeom prst="rect">
            <a:avLst/>
          </a:prstGeom>
          <a:effectLst/>
        </p:spPr>
      </p:pic>
      <p:pic>
        <p:nvPicPr>
          <p:cNvPr id="7" name="Picture 6" descr="NOAA-Transparent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94766"/>
            <a:ext cx="745406" cy="745406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43455" y="4888468"/>
            <a:ext cx="490954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Snowfall </a:t>
            </a:r>
            <a:r>
              <a:rPr lang="en-US" dirty="0" err="1" smtClean="0"/>
              <a:t>Accum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92658" y="765832"/>
            <a:ext cx="2266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January 21-22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9" t="12319" r="24043" b="9051"/>
          <a:stretch/>
        </p:blipFill>
        <p:spPr>
          <a:xfrm>
            <a:off x="4414852" y="3027459"/>
            <a:ext cx="4648200" cy="37220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80" y="1511727"/>
            <a:ext cx="4994765" cy="37460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6"/>
          <p:cNvSpPr txBox="1"/>
          <p:nvPr/>
        </p:nvSpPr>
        <p:spPr>
          <a:xfrm>
            <a:off x="4414852" y="6372763"/>
            <a:ext cx="4648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Snow: Liquid Ratio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980" y="4876800"/>
            <a:ext cx="499476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Snowfall Accumulation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24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335006"/>
            <a:ext cx="6738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PVD Snow Growth/Omega  Jan 21-22 Storm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819900" y="1371600"/>
            <a:ext cx="21536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Snow Growth Region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19900" y="1981200"/>
            <a:ext cx="2133600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Strong omega in snow growth region at 10-15K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Omega appears to descend below DGZ after 00z (temps -10C) but warmer IN activation temps near the coast suggest omega well within DGZ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Profile favors high SLR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371600"/>
            <a:ext cx="6120376" cy="44958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4724400" y="1752600"/>
            <a:ext cx="2095502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419601" y="4114800"/>
            <a:ext cx="2666999" cy="361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029200" y="2638425"/>
            <a:ext cx="2057400" cy="9429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914400"/>
            <a:ext cx="83058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WS__Transparent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0079" y="130294"/>
            <a:ext cx="733454" cy="733454"/>
          </a:xfrm>
          <a:prstGeom prst="rect">
            <a:avLst/>
          </a:prstGeom>
          <a:effectLst/>
        </p:spPr>
      </p:pic>
      <p:pic>
        <p:nvPicPr>
          <p:cNvPr id="12" name="Picture 11" descr="NOAA-Transparent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075" y="112820"/>
            <a:ext cx="745406" cy="7454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3392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676" y="1371600"/>
            <a:ext cx="6105524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335006"/>
            <a:ext cx="686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FMH Snow Growth/Omega  Jan 21-22 Storm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819900" y="1535668"/>
            <a:ext cx="21536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Snow Growth Region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19900" y="2153483"/>
            <a:ext cx="2133600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Strongest omega is mostly below the favorable DGZ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Temps -6 to -8C where best omega favoring lower SLR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800600" y="1924050"/>
            <a:ext cx="2019302" cy="22669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876800" y="3043237"/>
            <a:ext cx="2133600" cy="1452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914400"/>
            <a:ext cx="83058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WS__Transparent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0079" y="130294"/>
            <a:ext cx="733454" cy="733454"/>
          </a:xfrm>
          <a:prstGeom prst="rect">
            <a:avLst/>
          </a:prstGeom>
          <a:effectLst/>
        </p:spPr>
      </p:pic>
      <p:pic>
        <p:nvPicPr>
          <p:cNvPr id="12" name="Picture 11" descr="NOAA-Transparent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075" y="112820"/>
            <a:ext cx="745406" cy="7454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1278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1672" y="242222"/>
            <a:ext cx="5504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Jan 21-22  700 </a:t>
            </a:r>
            <a:r>
              <a:rPr lang="en-US" sz="2800" b="1" dirty="0" err="1" smtClean="0"/>
              <a:t>mb</a:t>
            </a:r>
            <a:r>
              <a:rPr lang="en-US" sz="2800" b="1" dirty="0" smtClean="0"/>
              <a:t> Temp Anomalies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10" t="8333" r="1106" b="3786"/>
          <a:stretch/>
        </p:blipFill>
        <p:spPr>
          <a:xfrm>
            <a:off x="219075" y="1133475"/>
            <a:ext cx="6181725" cy="50745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629400" y="1447800"/>
            <a:ext cx="234365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700 </a:t>
            </a:r>
            <a:r>
              <a:rPr lang="en-US" dirty="0" err="1" smtClean="0"/>
              <a:t>mb</a:t>
            </a:r>
            <a:r>
              <a:rPr lang="en-US" dirty="0" smtClean="0"/>
              <a:t> anomalies are </a:t>
            </a:r>
          </a:p>
          <a:p>
            <a:r>
              <a:rPr lang="en-US" dirty="0" smtClean="0"/>
              <a:t>several degrees below normal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9399" y="3429000"/>
            <a:ext cx="2179209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Negative temp anomalies combined</a:t>
            </a:r>
          </a:p>
          <a:p>
            <a:r>
              <a:rPr lang="en-US" dirty="0" smtClean="0"/>
              <a:t>with excellent snow growth favors</a:t>
            </a:r>
          </a:p>
          <a:p>
            <a:r>
              <a:rPr lang="en-US" dirty="0" smtClean="0"/>
              <a:t>SLR well above climatology 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058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OAA-Transparent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" y="112820"/>
            <a:ext cx="745406" cy="745406"/>
          </a:xfrm>
          <a:prstGeom prst="rect">
            <a:avLst/>
          </a:prstGeom>
          <a:effectLst/>
        </p:spPr>
      </p:pic>
      <p:pic>
        <p:nvPicPr>
          <p:cNvPr id="14" name="Picture 13" descr="NWS__Transparent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0079" y="130294"/>
            <a:ext cx="733454" cy="7334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8367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Summary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1600"/>
            <a:ext cx="8229600" cy="5334000"/>
          </a:xfrm>
        </p:spPr>
        <p:txBody>
          <a:bodyPr>
            <a:normAutofit fontScale="40000" lnSpcReduction="20000"/>
          </a:bodyPr>
          <a:lstStyle/>
          <a:p>
            <a:r>
              <a:rPr lang="en-US" sz="5300" dirty="0" smtClean="0"/>
              <a:t>Two winter storms with anomalously cold surface temps produced a wide range of snow liquid ratios</a:t>
            </a:r>
          </a:p>
          <a:p>
            <a:endParaRPr lang="en-US" sz="5300" dirty="0" smtClean="0"/>
          </a:p>
          <a:p>
            <a:r>
              <a:rPr lang="en-US" sz="5300" dirty="0" smtClean="0"/>
              <a:t>10:1 vs 35:1 SLR for the Jan 2-3 storm with surface temps in the single numbers</a:t>
            </a:r>
          </a:p>
          <a:p>
            <a:endParaRPr lang="en-US" sz="5300" dirty="0" smtClean="0"/>
          </a:p>
          <a:p>
            <a:r>
              <a:rPr lang="en-US" sz="5300" dirty="0" smtClean="0"/>
              <a:t>20-30+:1 SLR for the Jan 21-22 storm with surface temps in the teens</a:t>
            </a:r>
          </a:p>
          <a:p>
            <a:endParaRPr lang="en-US" sz="5300" dirty="0" smtClean="0"/>
          </a:p>
          <a:p>
            <a:r>
              <a:rPr lang="en-US" sz="5300" dirty="0" smtClean="0"/>
              <a:t>Move away from strictly using surface temps to derive SLR</a:t>
            </a:r>
          </a:p>
          <a:p>
            <a:pPr lvl="1"/>
            <a:r>
              <a:rPr lang="en-US" sz="5300" dirty="0" smtClean="0">
                <a:sym typeface="Wingdings" panose="05000000000000000000" pitchFamily="2" charset="2"/>
              </a:rPr>
              <a:t>Look at microphysics and where ice crystal growth is occurring </a:t>
            </a:r>
          </a:p>
          <a:p>
            <a:endParaRPr lang="en-US" sz="5300" dirty="0" smtClean="0">
              <a:sym typeface="Wingdings" panose="05000000000000000000" pitchFamily="2" charset="2"/>
            </a:endParaRPr>
          </a:p>
          <a:p>
            <a:r>
              <a:rPr lang="en-US" sz="5300" dirty="0" smtClean="0">
                <a:sym typeface="Wingdings" panose="05000000000000000000" pitchFamily="2" charset="2"/>
              </a:rPr>
              <a:t>Focus on omega in the snow growth region</a:t>
            </a:r>
          </a:p>
          <a:p>
            <a:pPr lvl="1"/>
            <a:r>
              <a:rPr lang="en-US" sz="5300" dirty="0" smtClean="0">
                <a:sym typeface="Wingdings" panose="05000000000000000000" pitchFamily="2" charset="2"/>
              </a:rPr>
              <a:t>Can be as warm as -8 to -10C near the coast due to higher IN activation temps</a:t>
            </a:r>
          </a:p>
          <a:p>
            <a:endParaRPr lang="en-US" sz="5300" dirty="0" smtClean="0">
              <a:sym typeface="Wingdings" panose="05000000000000000000" pitchFamily="2" charset="2"/>
            </a:endParaRPr>
          </a:p>
          <a:p>
            <a:r>
              <a:rPr lang="en-US" sz="5300" dirty="0" smtClean="0">
                <a:sym typeface="Wingdings" panose="05000000000000000000" pitchFamily="2" charset="2"/>
              </a:rPr>
              <a:t>Look at temp anomalies where ice crystal growth is maximized</a:t>
            </a:r>
            <a:endParaRPr lang="en-US" sz="5300" dirty="0" smtClean="0"/>
          </a:p>
          <a:p>
            <a:pPr lvl="1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143000"/>
            <a:ext cx="84582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OAA-Transparent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8600"/>
            <a:ext cx="745406" cy="745406"/>
          </a:xfrm>
          <a:prstGeom prst="rect">
            <a:avLst/>
          </a:prstGeom>
          <a:effectLst/>
        </p:spPr>
      </p:pic>
      <p:pic>
        <p:nvPicPr>
          <p:cNvPr id="7" name="Picture 6" descr="NWS__Transparent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1973" y="228600"/>
            <a:ext cx="733454" cy="7334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6343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What happened?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7243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January 2-3 Storm</a:t>
            </a:r>
          </a:p>
          <a:p>
            <a:pPr lvl="1"/>
            <a:r>
              <a:rPr lang="en-US" dirty="0"/>
              <a:t>Temps in the teens falling into single </a:t>
            </a:r>
            <a:r>
              <a:rPr lang="en-US" dirty="0" smtClean="0"/>
              <a:t>numbers to near zero</a:t>
            </a:r>
          </a:p>
          <a:p>
            <a:pPr lvl="1"/>
            <a:r>
              <a:rPr lang="en-US" dirty="0" smtClean="0"/>
              <a:t>6 to 10” with Snow to Liquid Ratios (SLR) 10-15:1</a:t>
            </a:r>
          </a:p>
          <a:p>
            <a:pPr lvl="1"/>
            <a:r>
              <a:rPr lang="en-US" dirty="0" smtClean="0"/>
              <a:t>Localized 2 </a:t>
            </a:r>
            <a:r>
              <a:rPr lang="en-US" dirty="0" err="1" smtClean="0"/>
              <a:t>ft</a:t>
            </a:r>
            <a:r>
              <a:rPr lang="en-US" dirty="0" smtClean="0"/>
              <a:t> amounts with SLR up 35:1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January 21-22 Storm</a:t>
            </a:r>
          </a:p>
          <a:p>
            <a:pPr lvl="1"/>
            <a:r>
              <a:rPr lang="en-US" dirty="0" smtClean="0"/>
              <a:t>Temps in the teens</a:t>
            </a:r>
          </a:p>
          <a:p>
            <a:pPr lvl="1"/>
            <a:r>
              <a:rPr lang="en-US" dirty="0" smtClean="0"/>
              <a:t>6-12” with locally up to 18”</a:t>
            </a:r>
          </a:p>
          <a:p>
            <a:pPr lvl="1"/>
            <a:r>
              <a:rPr lang="en-US" dirty="0" smtClean="0"/>
              <a:t>SLR  20-30+:1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143000"/>
            <a:ext cx="84582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OAA-Transparent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8600"/>
            <a:ext cx="745406" cy="745406"/>
          </a:xfrm>
          <a:prstGeom prst="rect">
            <a:avLst/>
          </a:prstGeom>
          <a:effectLst/>
        </p:spPr>
      </p:pic>
      <p:pic>
        <p:nvPicPr>
          <p:cNvPr id="7" name="Picture 6" descr="NWS__Transparent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1973" y="228600"/>
            <a:ext cx="733454" cy="7334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5206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362200"/>
            <a:ext cx="3655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Questions??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0359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1076325"/>
            <a:ext cx="3962073" cy="57114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43400" y="5943600"/>
            <a:ext cx="2743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356171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From NWS Observing Handbook</a:t>
            </a:r>
          </a:p>
          <a:p>
            <a:endParaRPr lang="en-US" sz="2300" dirty="0" smtClean="0"/>
          </a:p>
          <a:p>
            <a:r>
              <a:rPr lang="en-US" sz="2300" dirty="0" smtClean="0"/>
              <a:t>(based solely on surface temp)</a:t>
            </a:r>
            <a:endParaRPr lang="en-US" sz="2300" dirty="0"/>
          </a:p>
          <a:p>
            <a:endParaRPr lang="en-US" sz="2300" dirty="0"/>
          </a:p>
          <a:p>
            <a:r>
              <a:rPr lang="en-US" sz="23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Temp</a:t>
            </a:r>
            <a:r>
              <a:rPr lang="en-US" sz="2300" dirty="0" smtClean="0"/>
              <a:t>		</a:t>
            </a:r>
            <a:r>
              <a:rPr lang="en-US" sz="2300" b="1" u="sng" dirty="0" smtClean="0">
                <a:solidFill>
                  <a:srgbClr val="FF0000"/>
                </a:solidFill>
              </a:rPr>
              <a:t>SLR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34-28°</a:t>
            </a:r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FF0000"/>
                </a:solidFill>
              </a:rPr>
              <a:t>10:1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27-20°</a:t>
            </a:r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FF0000"/>
                </a:solidFill>
              </a:rPr>
              <a:t>15:1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19-15°</a:t>
            </a:r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FF0000"/>
                </a:solidFill>
              </a:rPr>
              <a:t>20:1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14-10°</a:t>
            </a:r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FF0000"/>
                </a:solidFill>
              </a:rPr>
              <a:t>30:1</a:t>
            </a:r>
          </a:p>
          <a:p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9-0°</a:t>
            </a:r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FF0000"/>
                </a:solidFill>
              </a:rPr>
              <a:t>40:1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7806" y="301880"/>
            <a:ext cx="743440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/>
              <a:t>Snowfall to Estimated Meltwater Conversion Table</a:t>
            </a:r>
            <a:endParaRPr lang="en-US" sz="27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62054"/>
            <a:ext cx="84582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AA-Transparent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48284"/>
            <a:ext cx="745406" cy="745406"/>
          </a:xfrm>
          <a:prstGeom prst="rect">
            <a:avLst/>
          </a:prstGeom>
          <a:effectLst/>
        </p:spPr>
      </p:pic>
      <p:pic>
        <p:nvPicPr>
          <p:cNvPr id="8" name="Picture 7" descr="NWS__Transparent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1973" y="160236"/>
            <a:ext cx="733454" cy="7334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6505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969" y="304800"/>
            <a:ext cx="7803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Factors which modulate Snow Density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cloud processes that affect shape/size of ice crystals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microphysics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Dendrites best for high SLR</a:t>
            </a:r>
          </a:p>
          <a:p>
            <a:pPr lvl="1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Sub cloud processes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Warm layers, dry layers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Modify ice crystals as they fall</a:t>
            </a:r>
          </a:p>
          <a:p>
            <a:pPr lvl="1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Ground level compaction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happens to the snow when it reaches the ground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143000"/>
            <a:ext cx="83058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OAA-Transparent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15846"/>
            <a:ext cx="745406" cy="745406"/>
          </a:xfrm>
          <a:prstGeom prst="rect">
            <a:avLst/>
          </a:prstGeom>
          <a:effectLst/>
        </p:spPr>
      </p:pic>
      <p:pic>
        <p:nvPicPr>
          <p:cNvPr id="7" name="Picture 6" descr="NWS__Transparent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0073" y="215072"/>
            <a:ext cx="733454" cy="7334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8353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4950"/>
            <a:ext cx="4381500" cy="481965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Accretion</a:t>
            </a:r>
          </a:p>
          <a:p>
            <a:pPr lvl="1"/>
            <a:r>
              <a:rPr lang="en-US" sz="2400" dirty="0" smtClean="0"/>
              <a:t>Ice crystals collide with </a:t>
            </a:r>
            <a:r>
              <a:rPr lang="en-US" sz="2400" dirty="0" err="1" smtClean="0"/>
              <a:t>supercooled</a:t>
            </a:r>
            <a:r>
              <a:rPr lang="en-US" sz="2400" dirty="0" smtClean="0"/>
              <a:t> water droplets and freeze on contact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Aggregation</a:t>
            </a:r>
          </a:p>
          <a:p>
            <a:pPr lvl="1"/>
            <a:r>
              <a:rPr lang="en-US" sz="2400" dirty="0" smtClean="0"/>
              <a:t>Merging of ice crystals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Deposition</a:t>
            </a:r>
          </a:p>
          <a:p>
            <a:pPr lvl="1"/>
            <a:r>
              <a:rPr lang="en-US" sz="2400" dirty="0" smtClean="0"/>
              <a:t>Process where water vapor deposits on ice in liquid form and freezes immediately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17869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Ice Crystal Growth Occurs in 3 ways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43000"/>
            <a:ext cx="83058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OAA-Transparent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15846"/>
            <a:ext cx="745406" cy="745406"/>
          </a:xfrm>
          <a:prstGeom prst="rect">
            <a:avLst/>
          </a:prstGeom>
          <a:effectLst/>
        </p:spPr>
      </p:pic>
      <p:pic>
        <p:nvPicPr>
          <p:cNvPr id="7" name="Picture 6" descr="NWS__Transparent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0073" y="215072"/>
            <a:ext cx="733454" cy="733454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6002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3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905000"/>
            <a:ext cx="32004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Ice crystal growth from deposition maximizes at temps around -15C</a:t>
            </a:r>
          </a:p>
          <a:p>
            <a:r>
              <a:rPr lang="en-US" sz="2400" dirty="0" smtClean="0"/>
              <a:t>Dendritic Growth Zone (DGZ) </a:t>
            </a:r>
            <a:r>
              <a:rPr lang="en-US" sz="2400" dirty="0" smtClean="0">
                <a:sym typeface="Wingdings" panose="05000000000000000000" pitchFamily="2" charset="2"/>
              </a:rPr>
              <a:t></a:t>
            </a:r>
            <a:r>
              <a:rPr lang="en-US" sz="2400" dirty="0" smtClean="0"/>
              <a:t> -12 to -18C</a:t>
            </a:r>
            <a:endParaRPr lang="en-US" sz="2000" dirty="0" smtClean="0"/>
          </a:p>
          <a:p>
            <a:r>
              <a:rPr lang="en-US" sz="2400" dirty="0"/>
              <a:t>This is where dendrites are preferred crystal </a:t>
            </a:r>
            <a:r>
              <a:rPr lang="en-US" sz="2400" dirty="0" smtClean="0"/>
              <a:t>type</a:t>
            </a:r>
          </a:p>
          <a:p>
            <a:r>
              <a:rPr lang="en-US" sz="2400" dirty="0" smtClean="0"/>
              <a:t>Higher SLR due to extra space between each crystal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6868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Deposition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2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 Ice Crystal Growth Process</a:t>
            </a:r>
            <a:endParaRPr lang="en-US" sz="2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019300"/>
            <a:ext cx="4673600" cy="35052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" y="1438275"/>
            <a:ext cx="83058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AA-Transparent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49943"/>
            <a:ext cx="745406" cy="745406"/>
          </a:xfrm>
          <a:prstGeom prst="rect">
            <a:avLst/>
          </a:prstGeom>
          <a:effectLst/>
        </p:spPr>
      </p:pic>
      <p:pic>
        <p:nvPicPr>
          <p:cNvPr id="8" name="Picture 7" descr="NWS__Transparent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81946" y="234122"/>
            <a:ext cx="733454" cy="7334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8559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24000"/>
            <a:ext cx="8382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Dendrites are favored where vertical motion (omega) maximums intersect the DGZ (-12 to -18C)</a:t>
            </a:r>
          </a:p>
          <a:p>
            <a:pPr lvl="1"/>
            <a:r>
              <a:rPr lang="en-US" sz="2000" dirty="0" smtClean="0"/>
              <a:t>Can be as warm as -8 to -10C in SNE (near coastal regions) due to warmer ice nuclei activation temps of salt water</a:t>
            </a:r>
          </a:p>
          <a:p>
            <a:pPr lvl="1"/>
            <a:r>
              <a:rPr lang="en-US" sz="2000" dirty="0" smtClean="0"/>
              <a:t>High SLR 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If max omega is below the DGZ</a:t>
            </a:r>
          </a:p>
          <a:p>
            <a:pPr lvl="1"/>
            <a:r>
              <a:rPr lang="en-US" sz="2000" dirty="0" smtClean="0"/>
              <a:t>Warmer environment </a:t>
            </a:r>
            <a:r>
              <a:rPr lang="en-US" sz="2000" dirty="0" smtClean="0">
                <a:sym typeface="Wingdings" panose="05000000000000000000" pitchFamily="2" charset="2"/>
              </a:rPr>
              <a:t> more </a:t>
            </a:r>
            <a:r>
              <a:rPr lang="en-US" sz="2000" dirty="0" err="1" smtClean="0">
                <a:sym typeface="Wingdings" panose="05000000000000000000" pitchFamily="2" charset="2"/>
              </a:rPr>
              <a:t>supercooled</a:t>
            </a:r>
            <a:r>
              <a:rPr lang="en-US" sz="2000" dirty="0" smtClean="0">
                <a:sym typeface="Wingdings" panose="05000000000000000000" pitchFamily="2" charset="2"/>
              </a:rPr>
              <a:t> water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Could be indicative of shallow lift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Low SLR</a:t>
            </a: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If max omega is above the DGZ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Snowflakes dominated by columns and plates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Fine consistency to snow 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Low SLR</a:t>
            </a: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2728" y="416096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Omega vs DGZ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1219200"/>
            <a:ext cx="83058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OAA-Transparent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49943"/>
            <a:ext cx="745406" cy="745406"/>
          </a:xfrm>
          <a:prstGeom prst="rect">
            <a:avLst/>
          </a:prstGeom>
          <a:effectLst/>
        </p:spPr>
      </p:pic>
      <p:pic>
        <p:nvPicPr>
          <p:cNvPr id="8" name="Picture 7" descr="NWS__Transparent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1946" y="234122"/>
            <a:ext cx="733454" cy="7334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5432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40957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Roebber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Shultz et al. (2002)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066800"/>
            <a:ext cx="8305800" cy="0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WS__Transparen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1946" y="234122"/>
            <a:ext cx="733454" cy="733454"/>
          </a:xfrm>
          <a:prstGeom prst="rect">
            <a:avLst/>
          </a:prstGeom>
          <a:effectLst/>
        </p:spPr>
      </p:pic>
      <p:pic>
        <p:nvPicPr>
          <p:cNvPr id="7" name="Picture 6" descr="NOAA-Transparent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49943"/>
            <a:ext cx="745406" cy="745406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45" t="8870" b="11133"/>
          <a:stretch/>
        </p:blipFill>
        <p:spPr>
          <a:xfrm>
            <a:off x="4610100" y="1647824"/>
            <a:ext cx="4436547" cy="42195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2672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SLR is determined by the vertical temperature profile</a:t>
            </a:r>
          </a:p>
          <a:p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Vertical temp profile colder (warmer) than normal  higher (lower) than average SLR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Focus </a:t>
            </a:r>
            <a:r>
              <a:rPr lang="en-US" sz="2400" smtClean="0">
                <a:sym typeface="Wingdings" panose="05000000000000000000" pitchFamily="2" charset="2"/>
              </a:rPr>
              <a:t>on </a:t>
            </a:r>
            <a:r>
              <a:rPr lang="en-US" sz="2400" smtClean="0">
                <a:sym typeface="Wingdings" panose="05000000000000000000" pitchFamily="2" charset="2"/>
              </a:rPr>
              <a:t>70</a:t>
            </a:r>
            <a:r>
              <a:rPr lang="en-US" sz="2400" smtClean="0">
                <a:sym typeface="Wingdings" panose="05000000000000000000" pitchFamily="2" charset="2"/>
              </a:rPr>
              <a:t>0 </a:t>
            </a:r>
            <a:r>
              <a:rPr lang="en-US" sz="2400" dirty="0" err="1" smtClean="0">
                <a:sym typeface="Wingdings" panose="05000000000000000000" pitchFamily="2" charset="2"/>
              </a:rPr>
              <a:t>mb</a:t>
            </a:r>
            <a:r>
              <a:rPr lang="en-US" sz="2400" dirty="0" smtClean="0">
                <a:sym typeface="Wingdings" panose="05000000000000000000" pitchFamily="2" charset="2"/>
              </a:rPr>
              <a:t> temp anomalies or where ice crystal growth is occurring </a:t>
            </a:r>
          </a:p>
          <a:p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955</Words>
  <Application>Microsoft Office PowerPoint</Application>
  <PresentationFormat>On-screen Show (4:3)</PresentationFormat>
  <Paragraphs>216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Two Frigid 2014 Snow Storms –  A Look at Snow to Liquid Ratios</vt:lpstr>
      <vt:lpstr>Overview </vt:lpstr>
      <vt:lpstr>What happened?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Summary</vt:lpstr>
      <vt:lpstr>Slide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Snow Liquid Ratios During Two January Snow events</dc:title>
  <dc:creator>kevin.cadima</dc:creator>
  <cp:lastModifiedBy>Weather</cp:lastModifiedBy>
  <cp:revision>130</cp:revision>
  <dcterms:created xsi:type="dcterms:W3CDTF">2014-06-09T20:06:03Z</dcterms:created>
  <dcterms:modified xsi:type="dcterms:W3CDTF">2014-10-25T11:42:48Z</dcterms:modified>
</cp:coreProperties>
</file>