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22" r:id="rId2"/>
    <p:sldId id="524" r:id="rId3"/>
    <p:sldId id="480" r:id="rId4"/>
    <p:sldId id="523" r:id="rId5"/>
    <p:sldId id="553" r:id="rId6"/>
    <p:sldId id="481" r:id="rId7"/>
    <p:sldId id="482" r:id="rId8"/>
    <p:sldId id="525" r:id="rId9"/>
    <p:sldId id="526" r:id="rId10"/>
    <p:sldId id="528" r:id="rId11"/>
    <p:sldId id="529" r:id="rId12"/>
    <p:sldId id="527" r:id="rId13"/>
    <p:sldId id="530" r:id="rId14"/>
    <p:sldId id="531" r:id="rId15"/>
    <p:sldId id="532" r:id="rId16"/>
    <p:sldId id="533" r:id="rId17"/>
    <p:sldId id="541" r:id="rId18"/>
    <p:sldId id="542" r:id="rId19"/>
    <p:sldId id="543" r:id="rId20"/>
    <p:sldId id="534" r:id="rId21"/>
    <p:sldId id="535" r:id="rId22"/>
    <p:sldId id="536" r:id="rId23"/>
    <p:sldId id="539" r:id="rId24"/>
    <p:sldId id="540" r:id="rId25"/>
    <p:sldId id="512" r:id="rId26"/>
    <p:sldId id="557" r:id="rId27"/>
    <p:sldId id="558" r:id="rId28"/>
    <p:sldId id="559" r:id="rId29"/>
    <p:sldId id="560" r:id="rId30"/>
    <p:sldId id="561" r:id="rId31"/>
    <p:sldId id="562" r:id="rId32"/>
    <p:sldId id="563" r:id="rId33"/>
    <p:sldId id="564" r:id="rId34"/>
    <p:sldId id="573" r:id="rId35"/>
    <p:sldId id="566" r:id="rId36"/>
    <p:sldId id="574" r:id="rId37"/>
    <p:sldId id="567" r:id="rId38"/>
    <p:sldId id="568" r:id="rId39"/>
    <p:sldId id="569" r:id="rId40"/>
    <p:sldId id="570" r:id="rId41"/>
    <p:sldId id="571" r:id="rId42"/>
    <p:sldId id="471" r:id="rId4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CC"/>
    <a:srgbClr val="FFFF00"/>
    <a:srgbClr val="000000"/>
    <a:srgbClr val="F293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65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Phils_Work_Files\August%20Seasonal%20Forecast\August%20Forecast%202012\August%20Forecast%20Model%20(1979-201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3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200"/>
              <a:t>Annual Number of 6 Hour Periods                                       for Cat 3-4-5 Hurricanes</a:t>
            </a:r>
          </a:p>
        </c:rich>
      </c:tx>
      <c:layout>
        <c:manualLayout>
          <c:xMode val="edge"/>
          <c:yMode val="edge"/>
          <c:x val="0.19624965744917738"/>
          <c:y val="3.0282538212135248E-2"/>
        </c:manualLayout>
      </c:layout>
      <c:spPr>
        <a:noFill/>
        <a:ln w="35431">
          <a:noFill/>
        </a:ln>
      </c:spPr>
    </c:title>
    <c:view3D>
      <c:hPercent val="43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3175">
          <a:solidFill>
            <a:srgbClr val="000000"/>
          </a:solidFill>
          <a:prstDash val="solid"/>
        </a:ln>
      </c:spPr>
    </c:sideWall>
    <c:backWall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050822122571002"/>
          <c:y val="0.21680216802168023"/>
          <c:w val="0.84454409566517208"/>
          <c:h val="0.62872628726287272"/>
        </c:manualLayout>
      </c:layout>
      <c:bar3DChart>
        <c:barDir val="col"/>
        <c:grouping val="clustered"/>
        <c:ser>
          <c:idx val="0"/>
          <c:order val="0"/>
          <c:tx>
            <c:v>Cat 3-4-5</c:v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 w="17715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0415476898777351E-3"/>
                  <c:y val="8.9013966579969378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13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1261100923765545E-5"/>
                  <c:y val="8.262888801795705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28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365538751901691E-3"/>
                  <c:y val="8.4754872269925674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10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8931852036936253E-5"/>
                  <c:y val="8.7891652118145813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32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5431">
                <a:noFill/>
              </a:ln>
            </c:spPr>
            <c:txPr>
              <a:bodyPr/>
              <a:lstStyle/>
              <a:p>
                <a:pPr>
                  <a:defRPr sz="15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Data!$H$17:$H$20</c:f>
              <c:strCache>
                <c:ptCount val="4"/>
                <c:pt idx="0">
                  <c:v>1900-25</c:v>
                </c:pt>
                <c:pt idx="1">
                  <c:v>1926-69</c:v>
                </c:pt>
                <c:pt idx="2">
                  <c:v>1970-94</c:v>
                </c:pt>
                <c:pt idx="3">
                  <c:v>1995-13</c:v>
                </c:pt>
              </c:strCache>
            </c:strRef>
          </c:cat>
          <c:val>
            <c:numRef>
              <c:f>Data!$I$17:$I$20</c:f>
              <c:numCache>
                <c:formatCode>General</c:formatCode>
                <c:ptCount val="4"/>
                <c:pt idx="0">
                  <c:v>13</c:v>
                </c:pt>
                <c:pt idx="1">
                  <c:v>28</c:v>
                </c:pt>
                <c:pt idx="2">
                  <c:v>10</c:v>
                </c:pt>
                <c:pt idx="3">
                  <c:v>32</c:v>
                </c:pt>
              </c:numCache>
            </c:numRef>
          </c:val>
        </c:ser>
        <c:dLbls/>
        <c:shape val="box"/>
        <c:axId val="123650816"/>
        <c:axId val="123652352"/>
        <c:axId val="0"/>
      </c:bar3DChart>
      <c:catAx>
        <c:axId val="123650816"/>
        <c:scaling>
          <c:orientation val="minMax"/>
        </c:scaling>
        <c:axPos val="b"/>
        <c:numFmt formatCode="General" sourceLinked="1"/>
        <c:tickLblPos val="low"/>
        <c:spPr>
          <a:ln w="442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1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652352"/>
        <c:crosses val="autoZero"/>
        <c:auto val="1"/>
        <c:lblAlgn val="ctr"/>
        <c:lblOffset val="100"/>
        <c:tickLblSkip val="1"/>
        <c:tickMarkSkip val="1"/>
      </c:catAx>
      <c:valAx>
        <c:axId val="123652352"/>
        <c:scaling>
          <c:orientation val="minMax"/>
        </c:scaling>
        <c:delete val="1"/>
        <c:axPos val="l"/>
        <c:majorGridlines>
          <c:spPr>
            <a:ln w="442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one"/>
        <c:crossAx val="123650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>
                <a:alpha val="12549"/>
              </a:srgbClr>
            </a:solidFill>
            <a:prstDash val="solid"/>
          </a:ln>
        </c:spPr>
        <c:txPr>
          <a:bodyPr/>
          <a:lstStyle/>
          <a:p>
            <a:pPr rtl="0">
              <a:defRPr sz="15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noFill/>
        <a:ln w="35431">
          <a:noFill/>
        </a:ln>
      </c:spPr>
    </c:plotArea>
    <c:plotVisOnly val="1"/>
    <c:dispBlanksAs val="gap"/>
  </c:chart>
  <c:spPr>
    <a:gradFill rotWithShape="0">
      <a:gsLst>
        <a:gs pos="0">
          <a:srgbClr val="000000">
            <a:gamma/>
            <a:shade val="46275"/>
            <a:invGamma/>
          </a:srgbClr>
        </a:gs>
        <a:gs pos="50000">
          <a:srgbClr val="FFFFFF"/>
        </a:gs>
        <a:gs pos="100000">
          <a:srgbClr val="000000">
            <a:gamma/>
            <a:shade val="46275"/>
            <a:invGamma/>
          </a:srgbClr>
        </a:gs>
      </a:gsLst>
      <a:lin ang="2700000" scaled="1"/>
    </a:gradFill>
    <a:ln>
      <a:noFill/>
    </a:ln>
  </c:spPr>
  <c:txPr>
    <a:bodyPr/>
    <a:lstStyle/>
    <a:p>
      <a:pPr>
        <a:defRPr sz="111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Post-31 July NTC (Observed vs. Cross-Validated Hindcast)</a:t>
            </a:r>
          </a:p>
        </c:rich>
      </c:tx>
      <c:layout>
        <c:manualLayout>
          <c:xMode val="edge"/>
          <c:yMode val="edge"/>
          <c:x val="0.24195333916593764"/>
          <c:y val="1.957576381383699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6.7702552719200906E-2"/>
          <c:y val="0.12071778140293639"/>
          <c:w val="0.90233074361820198"/>
          <c:h val="0.79119086460032639"/>
        </c:manualLayout>
      </c:layout>
      <c:lineChart>
        <c:grouping val="standard"/>
        <c:ser>
          <c:idx val="0"/>
          <c:order val="0"/>
          <c:tx>
            <c:v>Observed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'ERA-Interim'!$A$3:$A$37</c:f>
              <c:numCache>
                <c:formatCode>General</c:formatCode>
                <c:ptCount val="3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</c:numCache>
            </c:numRef>
          </c:cat>
          <c:val>
            <c:numRef>
              <c:f>'ERA-Interim'!$I$3:$I$37</c:f>
              <c:numCache>
                <c:formatCode>0</c:formatCode>
                <c:ptCount val="35"/>
                <c:pt idx="0">
                  <c:v>86.063827546216146</c:v>
                </c:pt>
                <c:pt idx="1">
                  <c:v>130.33112572108115</c:v>
                </c:pt>
                <c:pt idx="2">
                  <c:v>108.15016483945429</c:v>
                </c:pt>
                <c:pt idx="3">
                  <c:v>29.675703289213686</c:v>
                </c:pt>
                <c:pt idx="4">
                  <c:v>30.801611279528455</c:v>
                </c:pt>
                <c:pt idx="5">
                  <c:v>80.324870572889864</c:v>
                </c:pt>
                <c:pt idx="6">
                  <c:v>97.291794137220307</c:v>
                </c:pt>
                <c:pt idx="7">
                  <c:v>27.991585383045713</c:v>
                </c:pt>
                <c:pt idx="8">
                  <c:v>45.58602147945362</c:v>
                </c:pt>
                <c:pt idx="9">
                  <c:v>117.02151474754669</c:v>
                </c:pt>
                <c:pt idx="10">
                  <c:v>122.96033535826544</c:v>
                </c:pt>
                <c:pt idx="11">
                  <c:v>90.08725844368368</c:v>
                </c:pt>
                <c:pt idx="12">
                  <c:v>55.361352535592147</c:v>
                </c:pt>
                <c:pt idx="13">
                  <c:v>64.666927292133678</c:v>
                </c:pt>
                <c:pt idx="14">
                  <c:v>49.505030727669471</c:v>
                </c:pt>
                <c:pt idx="15">
                  <c:v>32.90332434882891</c:v>
                </c:pt>
                <c:pt idx="16">
                  <c:v>205.02125447261946</c:v>
                </c:pt>
                <c:pt idx="17">
                  <c:v>163.28796466849778</c:v>
                </c:pt>
                <c:pt idx="18">
                  <c:v>33.397217183298125</c:v>
                </c:pt>
                <c:pt idx="19">
                  <c:v>166.06970799759921</c:v>
                </c:pt>
                <c:pt idx="20">
                  <c:v>178.43793795881385</c:v>
                </c:pt>
                <c:pt idx="21">
                  <c:v>133.59544226636046</c:v>
                </c:pt>
                <c:pt idx="22">
                  <c:v>132.88623819819813</c:v>
                </c:pt>
                <c:pt idx="23">
                  <c:v>80.956579085139353</c:v>
                </c:pt>
                <c:pt idx="24">
                  <c:v>155.08796943532815</c:v>
                </c:pt>
                <c:pt idx="25">
                  <c:v>231.63093207474506</c:v>
                </c:pt>
                <c:pt idx="26">
                  <c:v>204.23860491228331</c:v>
                </c:pt>
                <c:pt idx="27">
                  <c:v>77.336944905855177</c:v>
                </c:pt>
                <c:pt idx="28">
                  <c:v>92.404227957822002</c:v>
                </c:pt>
                <c:pt idx="29">
                  <c:v>124.85481440864248</c:v>
                </c:pt>
                <c:pt idx="30">
                  <c:v>68.605561256165984</c:v>
                </c:pt>
                <c:pt idx="31">
                  <c:v>186.82974894466008</c:v>
                </c:pt>
                <c:pt idx="32">
                  <c:v>134</c:v>
                </c:pt>
                <c:pt idx="33">
                  <c:v>106</c:v>
                </c:pt>
                <c:pt idx="34">
                  <c:v>36</c:v>
                </c:pt>
              </c:numCache>
            </c:numRef>
          </c:val>
        </c:ser>
        <c:ser>
          <c:idx val="1"/>
          <c:order val="1"/>
          <c:tx>
            <c:v>Jackknifed Hindcast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'ERA-Interim'!$A$3:$A$37</c:f>
              <c:numCache>
                <c:formatCode>General</c:formatCode>
                <c:ptCount val="3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</c:numCache>
            </c:numRef>
          </c:cat>
          <c:val>
            <c:numRef>
              <c:f>'ERA-Interim'!$K$3:$K$37</c:f>
              <c:numCache>
                <c:formatCode>#,##0</c:formatCode>
                <c:ptCount val="35"/>
                <c:pt idx="0">
                  <c:v>85.40109466025865</c:v>
                </c:pt>
                <c:pt idx="1">
                  <c:v>116.57859426999866</c:v>
                </c:pt>
                <c:pt idx="2">
                  <c:v>132.48056795400225</c:v>
                </c:pt>
                <c:pt idx="3">
                  <c:v>22.444570002287318</c:v>
                </c:pt>
                <c:pt idx="4">
                  <c:v>37.51271118017808</c:v>
                </c:pt>
                <c:pt idx="5">
                  <c:v>59.714690871735009</c:v>
                </c:pt>
                <c:pt idx="6">
                  <c:v>88.478845475199208</c:v>
                </c:pt>
                <c:pt idx="7">
                  <c:v>34.62315810999943</c:v>
                </c:pt>
                <c:pt idx="8">
                  <c:v>42.504887867999656</c:v>
                </c:pt>
                <c:pt idx="9">
                  <c:v>155.16432155599966</c:v>
                </c:pt>
                <c:pt idx="10">
                  <c:v>115.18238365999996</c:v>
                </c:pt>
                <c:pt idx="11">
                  <c:v>110.71373780799966</c:v>
                </c:pt>
                <c:pt idx="12">
                  <c:v>86.249835077999478</c:v>
                </c:pt>
                <c:pt idx="13">
                  <c:v>59.323309484261927</c:v>
                </c:pt>
                <c:pt idx="14">
                  <c:v>38.813967928000146</c:v>
                </c:pt>
                <c:pt idx="15">
                  <c:v>7</c:v>
                </c:pt>
                <c:pt idx="16">
                  <c:v>200.60386157979045</c:v>
                </c:pt>
                <c:pt idx="17">
                  <c:v>110.68758754593726</c:v>
                </c:pt>
                <c:pt idx="18">
                  <c:v>60.538645481663899</c:v>
                </c:pt>
                <c:pt idx="19">
                  <c:v>155.78134259500214</c:v>
                </c:pt>
                <c:pt idx="20">
                  <c:v>162.12351227103352</c:v>
                </c:pt>
                <c:pt idx="21">
                  <c:v>111.54610253759672</c:v>
                </c:pt>
                <c:pt idx="22">
                  <c:v>138.02251004956381</c:v>
                </c:pt>
                <c:pt idx="23">
                  <c:v>57.198340472456479</c:v>
                </c:pt>
                <c:pt idx="24">
                  <c:v>143.19341916342381</c:v>
                </c:pt>
                <c:pt idx="25">
                  <c:v>169.72720817093364</c:v>
                </c:pt>
                <c:pt idx="26">
                  <c:v>184.96110543989943</c:v>
                </c:pt>
                <c:pt idx="27">
                  <c:v>100.72675338530442</c:v>
                </c:pt>
                <c:pt idx="28">
                  <c:v>120.26712424090152</c:v>
                </c:pt>
                <c:pt idx="29">
                  <c:v>157.61715887823428</c:v>
                </c:pt>
                <c:pt idx="30">
                  <c:v>94.775144144281924</c:v>
                </c:pt>
                <c:pt idx="31">
                  <c:v>209.29503026265363</c:v>
                </c:pt>
                <c:pt idx="32">
                  <c:v>148.00259660748779</c:v>
                </c:pt>
                <c:pt idx="33" formatCode="0">
                  <c:v>121</c:v>
                </c:pt>
                <c:pt idx="34" formatCode="0">
                  <c:v>120.64468061000122</c:v>
                </c:pt>
              </c:numCache>
            </c:numRef>
          </c:val>
        </c:ser>
        <c:dLbls/>
        <c:marker val="1"/>
        <c:axId val="58277888"/>
        <c:axId val="58279424"/>
      </c:lineChart>
      <c:catAx>
        <c:axId val="5827788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8279424"/>
        <c:crosses val="autoZero"/>
        <c:auto val="1"/>
        <c:lblAlgn val="ctr"/>
        <c:lblOffset val="100"/>
        <c:tickLblSkip val="3"/>
        <c:tickMarkSkip val="3"/>
      </c:catAx>
      <c:valAx>
        <c:axId val="58279424"/>
        <c:scaling>
          <c:orientation val="minMax"/>
        </c:scaling>
        <c:axPos val="l"/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827788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3829081364829412"/>
          <c:y val="0.14029368877909873"/>
          <c:w val="0.17314097404491102"/>
          <c:h val="7.0146844389549365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</cdr:x>
      <cdr:y>0.16825</cdr:y>
    </cdr:from>
    <cdr:to>
      <cdr:x>0.48275</cdr:x>
      <cdr:y>0.253</cdr:y>
    </cdr:to>
    <cdr:sp macro="" textlink="">
      <cdr:nvSpPr>
        <cdr:cNvPr id="40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349" y="982382"/>
          <a:ext cx="967624" cy="4948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1" i="0" u="none" strike="noStrike" baseline="0">
              <a:solidFill>
                <a:srgbClr val="000000"/>
              </a:solidFill>
              <a:latin typeface="Arial"/>
              <a:cs typeface="Arial"/>
            </a:rPr>
            <a:t>r = 0.88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7FFC2E2-C41B-42EB-B305-98705BBB356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8C1F299-7563-41DA-8162-34C6127B5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725276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6686B1E-653C-43BF-A6EB-1A7E91F2FDB3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7E8F7AF-0D2E-4358-813F-ADB09054A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401723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CF49F-3211-4EB6-A2E5-96547E41455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S.Padre, TX, April '14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66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FACABB2-9B30-4953-A536-09DA984C09F0}" type="datetime1">
              <a:rPr lang="en-US" altLang="en-US"/>
              <a:pPr/>
              <a:t>10/23/2014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E5D77-69A8-4FD4-821F-E192C0AE7C0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74877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C5E949-B66E-4E3C-995A-F9783643D93C}" type="slidenum">
              <a:rPr lang="en-US"/>
              <a:pPr/>
              <a:t>15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713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953" tIns="46477" rIns="92953" bIns="46477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ea typeface="MS PGothic" panose="020B0600070205080204" pitchFamily="34" charset="-128"/>
              </a:rPr>
              <a:t>Lexington Insurance 07-09</a:t>
            </a:r>
          </a:p>
        </p:txBody>
      </p:sp>
      <p:sp>
        <p:nvSpPr>
          <p:cNvPr id="46083" name="Rectangle 3"/>
          <p:cNvSpPr txBox="1">
            <a:spLocks noGrp="1" noChangeArrowheads="1"/>
          </p:cNvSpPr>
          <p:nvPr/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953" tIns="46477" rIns="92953" bIns="46477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977E455-1123-4144-87D9-677A45CA5D45}" type="datetime1">
              <a:rPr lang="en-US" altLang="en-US" sz="1200">
                <a:ea typeface="MS PGothic" panose="020B0600070205080204" pitchFamily="34" charset="-128"/>
              </a:rPr>
              <a:pPr algn="r"/>
              <a:t>10/23/2014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953" tIns="46477" rIns="92953" bIns="46477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D7ED817-933A-4460-9274-F76DCD85BD14}" type="slidenum">
              <a:rPr lang="en-US" altLang="en-US" sz="1200">
                <a:ea typeface="MS PGothic" panose="020B0600070205080204" pitchFamily="34" charset="-128"/>
              </a:rPr>
              <a:pPr algn="r"/>
              <a:t>2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452864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/>
          <a:lstStyle/>
          <a:p>
            <a:pPr defTabSz="930275"/>
            <a:r>
              <a:rPr lang="en-US" altLang="en-US" sz="1200">
                <a:ea typeface="MS PGothic" pitchFamily="34" charset="-128"/>
              </a:rPr>
              <a:t>Lexington Insurance 07-09</a:t>
            </a:r>
          </a:p>
        </p:txBody>
      </p:sp>
      <p:sp>
        <p:nvSpPr>
          <p:cNvPr id="108546" name="Rectangle 3"/>
          <p:cNvSpPr txBox="1">
            <a:spLocks noGrp="1" noChangeArrowheads="1"/>
          </p:cNvSpPr>
          <p:nvPr/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/>
          <a:lstStyle/>
          <a:p>
            <a:pPr algn="r" defTabSz="930275"/>
            <a:fld id="{812A2057-C800-4186-B567-0513FC0FA7A5}" type="datetime1">
              <a:rPr lang="en-US" altLang="en-US" sz="1200">
                <a:ea typeface="MS PGothic" pitchFamily="34" charset="-128"/>
              </a:rPr>
              <a:pPr algn="r" defTabSz="930275"/>
              <a:t>10/23/2014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 defTabSz="930275"/>
            <a:fld id="{AADD1316-1B6B-4731-9E7C-D275F231E98D}" type="slidenum">
              <a:rPr lang="en-US" altLang="en-US" sz="1200">
                <a:ea typeface="MS PGothic" pitchFamily="34" charset="-128"/>
              </a:rPr>
              <a:pPr algn="r" defTabSz="930275"/>
              <a:t>26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</p:spPr>
        <p:txBody>
          <a:bodyPr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855448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1575" y="695325"/>
            <a:ext cx="4641850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919977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Ironshore Talks, May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1994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/>
          <a:lstStyle/>
          <a:p>
            <a:pPr defTabSz="930275"/>
            <a:r>
              <a:rPr lang="en-US" altLang="en-US" sz="1200">
                <a:ea typeface="MS PGothic" pitchFamily="34" charset="-128"/>
              </a:rPr>
              <a:t>Lexington Insurance 07-09</a:t>
            </a:r>
          </a:p>
        </p:txBody>
      </p:sp>
      <p:sp>
        <p:nvSpPr>
          <p:cNvPr id="123906" name="Rectangle 3"/>
          <p:cNvSpPr txBox="1">
            <a:spLocks noGrp="1" noChangeArrowheads="1"/>
          </p:cNvSpPr>
          <p:nvPr/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/>
          <a:lstStyle/>
          <a:p>
            <a:pPr algn="r" defTabSz="930275"/>
            <a:fld id="{64C93B74-3C73-4142-8A99-6E034210BBDE}" type="datetime1">
              <a:rPr lang="en-US" altLang="en-US" sz="1200">
                <a:ea typeface="MS PGothic" pitchFamily="34" charset="-128"/>
              </a:rPr>
              <a:pPr algn="r" defTabSz="930275"/>
              <a:t>10/23/2014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 defTabSz="930275"/>
            <a:fld id="{834AEA24-BFF9-40B5-9BC8-17EC8EA2FF0F}" type="slidenum">
              <a:rPr lang="en-US" altLang="en-US" sz="1200">
                <a:ea typeface="MS PGothic" pitchFamily="34" charset="-128"/>
              </a:rPr>
              <a:pPr algn="r" defTabSz="930275"/>
              <a:t>33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</p:spPr>
        <p:txBody>
          <a:bodyPr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4188829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1575" y="695325"/>
            <a:ext cx="4641850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281466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1575" y="695325"/>
            <a:ext cx="4641850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5504409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953" tIns="46477" rIns="92953" bIns="46477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ea typeface="MS PGothic" panose="020B0600070205080204" pitchFamily="34" charset="-128"/>
              </a:rPr>
              <a:t>Lexington Insurance 07-09</a:t>
            </a:r>
          </a:p>
        </p:txBody>
      </p:sp>
      <p:sp>
        <p:nvSpPr>
          <p:cNvPr id="47107" name="Rectangle 3"/>
          <p:cNvSpPr txBox="1">
            <a:spLocks noGrp="1" noChangeArrowheads="1"/>
          </p:cNvSpPr>
          <p:nvPr/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953" tIns="46477" rIns="92953" bIns="46477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5086254-CA41-4977-A388-ABA70BA3074D}" type="datetime1">
              <a:rPr lang="en-US" altLang="en-US" sz="1200">
                <a:ea typeface="MS PGothic" panose="020B0600070205080204" pitchFamily="34" charset="-128"/>
              </a:rPr>
              <a:pPr algn="r"/>
              <a:t>10/23/2014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47108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953" tIns="46477" rIns="92953" bIns="46477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7013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263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70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42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1438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69C6BC9-8883-490F-A4E6-601A49071C6C}" type="slidenum">
              <a:rPr lang="en-US" altLang="en-US" sz="1200">
                <a:ea typeface="MS PGothic" panose="020B0600070205080204" pitchFamily="34" charset="-128"/>
              </a:rPr>
              <a:pPr algn="r"/>
              <a:t>4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2617447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/>
          <a:lstStyle/>
          <a:p>
            <a:pPr defTabSz="930275"/>
            <a:r>
              <a:rPr lang="en-US" altLang="en-US" sz="1200">
                <a:ea typeface="MS PGothic" pitchFamily="34" charset="-128"/>
              </a:rPr>
              <a:t>Lexington Insurance 07-09</a:t>
            </a:r>
          </a:p>
        </p:txBody>
      </p:sp>
      <p:sp>
        <p:nvSpPr>
          <p:cNvPr id="154626" name="Rectangle 3"/>
          <p:cNvSpPr txBox="1">
            <a:spLocks noGrp="1" noChangeArrowheads="1"/>
          </p:cNvSpPr>
          <p:nvPr/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/>
          <a:lstStyle/>
          <a:p>
            <a:pPr algn="r" defTabSz="930275"/>
            <a:fld id="{8EEDBCC3-34EB-4F12-B50F-5F4A163363AE}" type="datetime1">
              <a:rPr lang="en-US" altLang="en-US" sz="1200">
                <a:ea typeface="MS PGothic" pitchFamily="34" charset="-128"/>
              </a:rPr>
              <a:pPr algn="r" defTabSz="930275"/>
              <a:t>10/23/2014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154627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 defTabSz="930275"/>
            <a:fld id="{C33E1516-7A35-4958-BB8C-D409FEB367F2}" type="slidenum">
              <a:rPr lang="en-US" altLang="en-US" sz="1200">
                <a:ea typeface="MS PGothic" pitchFamily="34" charset="-128"/>
              </a:rPr>
              <a:pPr algn="r" defTabSz="930275"/>
              <a:t>42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154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8000" cy="4178300"/>
          </a:xfrm>
          <a:noFill/>
        </p:spPr>
        <p:txBody>
          <a:bodyPr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51884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S.Padre, TX, April '14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E8F7AF-0D2E-4358-813F-ADB09054AD2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096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437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19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28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203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514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968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701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543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518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416C-AD38-482E-A31E-1AB1BDCD749F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F238-8E1D-4CFB-A767-29664D5C8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590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905000"/>
            <a:ext cx="8305801" cy="1447800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Atlantic Basin Seasonal Hurricane Prediction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itchFamily="34" charset="0"/>
              <a:ea typeface="Adobe Song Std L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114800"/>
            <a:ext cx="5181600" cy="9144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Phil Klotzbach</a:t>
            </a:r>
            <a:endParaRPr lang="en-US" sz="2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" pitchFamily="34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Department of Atmospheric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Science</a:t>
            </a:r>
            <a:endParaRPr lang="en-US" sz="2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2207" y="609600"/>
            <a:ext cx="61055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4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itchFamily="34" charset="0"/>
                <a:cs typeface="Times New Roman" pitchFamily="18" charset="0"/>
              </a:rPr>
              <a:t>October 25, 2014</a:t>
            </a:r>
            <a:endParaRPr lang="en-US" sz="40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AS_Fig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14600" y="6461125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Courtesy of John Marshall (MIT)</a:t>
            </a:r>
          </a:p>
        </p:txBody>
      </p:sp>
    </p:spTree>
    <p:extLst>
      <p:ext uri="{BB962C8B-B14F-4D97-AF65-F5344CB8AC3E}">
        <p14:creationId xmlns:p14="http://schemas.microsoft.com/office/powerpoint/2010/main" xmlns="" val="30722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1767503" descr="S16Picture 176750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" y="3657600"/>
            <a:ext cx="71628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0355" name="Picture 6993902" descr="S16Picture 699390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9906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0356" name="Line 4"/>
          <p:cNvSpPr>
            <a:spLocks noChangeShapeType="1"/>
          </p:cNvSpPr>
          <p:nvPr/>
        </p:nvSpPr>
        <p:spPr bwMode="auto">
          <a:xfrm>
            <a:off x="1143000" y="49403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7" name="Text Box 5"/>
          <p:cNvSpPr txBox="1">
            <a:spLocks noChangeArrowheads="1"/>
          </p:cNvSpPr>
          <p:nvPr/>
        </p:nvSpPr>
        <p:spPr bwMode="auto">
          <a:xfrm>
            <a:off x="1175657" y="6013450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1860                      1900                      </a:t>
            </a:r>
            <a:r>
              <a:rPr lang="en-US" altLang="en-US" sz="1600" b="1" dirty="0" smtClean="0"/>
              <a:t>        1940                                  </a:t>
            </a:r>
            <a:r>
              <a:rPr lang="en-US" altLang="en-US" sz="1600" b="1" dirty="0"/>
              <a:t>1980                      2020</a:t>
            </a:r>
          </a:p>
        </p:txBody>
      </p:sp>
      <p:sp>
        <p:nvSpPr>
          <p:cNvPr id="740358" name="Line 6"/>
          <p:cNvSpPr>
            <a:spLocks noChangeShapeType="1"/>
          </p:cNvSpPr>
          <p:nvPr/>
        </p:nvSpPr>
        <p:spPr bwMode="auto">
          <a:xfrm>
            <a:off x="7467600" y="41910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9" name="WordArt 7"/>
          <p:cNvSpPr>
            <a:spLocks noChangeArrowheads="1" noChangeShapeType="1" noTextEdit="1"/>
          </p:cNvSpPr>
          <p:nvPr/>
        </p:nvSpPr>
        <p:spPr bwMode="auto">
          <a:xfrm>
            <a:off x="7924800" y="5181600"/>
            <a:ext cx="2286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4A0064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740360" name="Picture 9972541" descr="S16Picture 997254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058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0361" name="Text Box 9"/>
          <p:cNvSpPr txBox="1">
            <a:spLocks noChangeArrowheads="1"/>
          </p:cNvSpPr>
          <p:nvPr/>
        </p:nvSpPr>
        <p:spPr bwMode="auto">
          <a:xfrm>
            <a:off x="1676400" y="6491288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i="1"/>
              <a:t>Goldenberg et al. (2001)</a:t>
            </a:r>
          </a:p>
        </p:txBody>
      </p:sp>
    </p:spTree>
    <p:extLst>
      <p:ext uri="{BB962C8B-B14F-4D97-AF65-F5344CB8AC3E}">
        <p14:creationId xmlns:p14="http://schemas.microsoft.com/office/powerpoint/2010/main" xmlns="" val="25629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0" y="279400"/>
          <a:ext cx="9144000" cy="6299200"/>
        </p:xfrm>
        <a:graphic>
          <a:graphicData uri="http://schemas.openxmlformats.org/presentationml/2006/ole">
            <p:oleObj spid="_x0000_s83011" name="Image" r:id="rId4" imgW="14450794" imgH="995555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971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533400" y="217488"/>
          <a:ext cx="8077200" cy="6424612"/>
        </p:xfrm>
        <a:graphic>
          <a:graphicData uri="http://schemas.openxmlformats.org/presentationml/2006/ole">
            <p:oleObj spid="_x0000_s84035" name="Image" r:id="rId4" imgW="6046732" imgH="480934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6014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/>
          </p:nvPr>
        </p:nvGraphicFramePr>
        <p:xfrm>
          <a:off x="84829" y="584200"/>
          <a:ext cx="8892841" cy="561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237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7162800" y="0"/>
            <a:ext cx="0" cy="6858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96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546137" descr="S21Picture 954613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3238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182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  <a:cs typeface="Arial" panose="020B0604020202020204" pitchFamily="34" charset="0"/>
              </a:rPr>
              <a:t>1918-1965            </a:t>
            </a:r>
            <a:r>
              <a:rPr lang="en-US" altLang="en-US" sz="2000" i="1">
                <a:latin typeface="Arial Rounded MT Bold" panose="020F0704030504030204" pitchFamily="34" charset="0"/>
                <a:cs typeface="Arial" panose="020B0604020202020204" pitchFamily="34" charset="0"/>
              </a:rPr>
              <a:t>48 YEARS</a:t>
            </a:r>
            <a:r>
              <a:rPr lang="en-US" altLang="en-US" sz="2400">
                <a:latin typeface="Arial Rounded MT Bold" panose="020F070403050403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26 MH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 flipV="1">
            <a:off x="1752600" y="5867400"/>
            <a:ext cx="762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14600" y="5791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H="1" flipV="1">
            <a:off x="1981200" y="3657600"/>
            <a:ext cx="304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505200" y="1676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066800" y="5943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1447800" y="5334000"/>
            <a:ext cx="1524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057400" y="5943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 flipV="1">
            <a:off x="1752600" y="4876800"/>
            <a:ext cx="4572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604963" y="60785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3429000" y="1143000"/>
            <a:ext cx="228600" cy="838200"/>
          </a:xfrm>
          <a:custGeom>
            <a:avLst/>
            <a:gdLst>
              <a:gd name="T0" fmla="*/ 0 w 144"/>
              <a:gd name="T1" fmla="*/ 1330642500 h 528"/>
              <a:gd name="T2" fmla="*/ 241935000 w 144"/>
              <a:gd name="T3" fmla="*/ 846772500 h 528"/>
              <a:gd name="T4" fmla="*/ 362902500 w 144"/>
              <a:gd name="T5" fmla="*/ 0 h 528"/>
              <a:gd name="T6" fmla="*/ 0 60000 65536"/>
              <a:gd name="T7" fmla="*/ 0 60000 65536"/>
              <a:gd name="T8" fmla="*/ 0 60000 65536"/>
              <a:gd name="T9" fmla="*/ 0 w 144"/>
              <a:gd name="T10" fmla="*/ 0 h 528"/>
              <a:gd name="T11" fmla="*/ 144 w 144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528">
                <a:moveTo>
                  <a:pt x="0" y="528"/>
                </a:moveTo>
                <a:cubicBezTo>
                  <a:pt x="36" y="476"/>
                  <a:pt x="72" y="424"/>
                  <a:pt x="96" y="336"/>
                </a:cubicBezTo>
                <a:cubicBezTo>
                  <a:pt x="120" y="248"/>
                  <a:pt x="132" y="124"/>
                  <a:pt x="144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133600" y="4114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2057400" y="2971800"/>
            <a:ext cx="762000" cy="1143000"/>
          </a:xfrm>
          <a:custGeom>
            <a:avLst/>
            <a:gdLst>
              <a:gd name="T0" fmla="*/ 0 w 336"/>
              <a:gd name="T1" fmla="*/ 2147483646 h 576"/>
              <a:gd name="T2" fmla="*/ 1234362893 w 336"/>
              <a:gd name="T3" fmla="*/ 1323082031 h 576"/>
              <a:gd name="T4" fmla="*/ 1728107143 w 336"/>
              <a:gd name="T5" fmla="*/ 0 h 576"/>
              <a:gd name="T6" fmla="*/ 0 60000 65536"/>
              <a:gd name="T7" fmla="*/ 0 60000 65536"/>
              <a:gd name="T8" fmla="*/ 0 60000 65536"/>
              <a:gd name="T9" fmla="*/ 0 w 336"/>
              <a:gd name="T10" fmla="*/ 0 h 576"/>
              <a:gd name="T11" fmla="*/ 336 w 336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576">
                <a:moveTo>
                  <a:pt x="0" y="576"/>
                </a:moveTo>
                <a:cubicBezTo>
                  <a:pt x="92" y="504"/>
                  <a:pt x="184" y="432"/>
                  <a:pt x="240" y="336"/>
                </a:cubicBezTo>
                <a:cubicBezTo>
                  <a:pt x="296" y="240"/>
                  <a:pt x="316" y="120"/>
                  <a:pt x="33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1828800" y="4038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2260600" y="2514600"/>
            <a:ext cx="203200" cy="1524000"/>
          </a:xfrm>
          <a:custGeom>
            <a:avLst/>
            <a:gdLst>
              <a:gd name="T0" fmla="*/ 40322500 w 128"/>
              <a:gd name="T1" fmla="*/ 2147483646 h 960"/>
              <a:gd name="T2" fmla="*/ 40322500 w 128"/>
              <a:gd name="T3" fmla="*/ 1693545000 h 960"/>
              <a:gd name="T4" fmla="*/ 282257500 w 128"/>
              <a:gd name="T5" fmla="*/ 725805000 h 960"/>
              <a:gd name="T6" fmla="*/ 282257500 w 128"/>
              <a:gd name="T7" fmla="*/ 0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960"/>
              <a:gd name="T14" fmla="*/ 128 w 128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960">
                <a:moveTo>
                  <a:pt x="16" y="960"/>
                </a:moveTo>
                <a:cubicBezTo>
                  <a:pt x="8" y="872"/>
                  <a:pt x="0" y="784"/>
                  <a:pt x="16" y="672"/>
                </a:cubicBezTo>
                <a:cubicBezTo>
                  <a:pt x="32" y="560"/>
                  <a:pt x="96" y="400"/>
                  <a:pt x="112" y="288"/>
                </a:cubicBezTo>
                <a:cubicBezTo>
                  <a:pt x="128" y="176"/>
                  <a:pt x="120" y="88"/>
                  <a:pt x="112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2209800" y="3886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1600200" y="4800600"/>
            <a:ext cx="381000" cy="1371600"/>
          </a:xfrm>
          <a:custGeom>
            <a:avLst/>
            <a:gdLst>
              <a:gd name="T0" fmla="*/ 604837500 w 240"/>
              <a:gd name="T1" fmla="*/ 2147483646 h 864"/>
              <a:gd name="T2" fmla="*/ 120967500 w 240"/>
              <a:gd name="T3" fmla="*/ 1330642500 h 864"/>
              <a:gd name="T4" fmla="*/ 0 w 240"/>
              <a:gd name="T5" fmla="*/ 0 h 864"/>
              <a:gd name="T6" fmla="*/ 0 60000 65536"/>
              <a:gd name="T7" fmla="*/ 0 60000 65536"/>
              <a:gd name="T8" fmla="*/ 0 60000 65536"/>
              <a:gd name="T9" fmla="*/ 0 w 240"/>
              <a:gd name="T10" fmla="*/ 0 h 864"/>
              <a:gd name="T11" fmla="*/ 240 w 24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864">
                <a:moveTo>
                  <a:pt x="240" y="864"/>
                </a:moveTo>
                <a:cubicBezTo>
                  <a:pt x="164" y="768"/>
                  <a:pt x="88" y="672"/>
                  <a:pt x="48" y="528"/>
                </a:cubicBezTo>
                <a:cubicBezTo>
                  <a:pt x="8" y="384"/>
                  <a:pt x="4" y="19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1143000" y="4953000"/>
            <a:ext cx="304800" cy="685800"/>
          </a:xfrm>
          <a:custGeom>
            <a:avLst/>
            <a:gdLst>
              <a:gd name="T0" fmla="*/ 0 w 192"/>
              <a:gd name="T1" fmla="*/ 699883393 h 672"/>
              <a:gd name="T2" fmla="*/ 241935000 w 192"/>
              <a:gd name="T3" fmla="*/ 249958792 h 672"/>
              <a:gd name="T4" fmla="*/ 0 w 192"/>
              <a:gd name="T5" fmla="*/ 299949734 h 672"/>
              <a:gd name="T6" fmla="*/ 241935000 w 192"/>
              <a:gd name="T7" fmla="*/ 349941696 h 672"/>
              <a:gd name="T8" fmla="*/ 483870000 w 192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672"/>
              <a:gd name="T17" fmla="*/ 192 w 192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672">
                <a:moveTo>
                  <a:pt x="0" y="672"/>
                </a:moveTo>
                <a:cubicBezTo>
                  <a:pt x="48" y="488"/>
                  <a:pt x="96" y="304"/>
                  <a:pt x="96" y="240"/>
                </a:cubicBezTo>
                <a:cubicBezTo>
                  <a:pt x="96" y="176"/>
                  <a:pt x="0" y="272"/>
                  <a:pt x="0" y="288"/>
                </a:cubicBezTo>
                <a:cubicBezTo>
                  <a:pt x="0" y="304"/>
                  <a:pt x="64" y="384"/>
                  <a:pt x="96" y="336"/>
                </a:cubicBezTo>
                <a:cubicBezTo>
                  <a:pt x="128" y="288"/>
                  <a:pt x="160" y="144"/>
                  <a:pt x="192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762000" y="5562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2743200" y="1447800"/>
            <a:ext cx="609600" cy="2057400"/>
          </a:xfrm>
          <a:custGeom>
            <a:avLst/>
            <a:gdLst>
              <a:gd name="T0" fmla="*/ 0 w 384"/>
              <a:gd name="T1" fmla="*/ 2147483646 h 1296"/>
              <a:gd name="T2" fmla="*/ 483870000 w 384"/>
              <a:gd name="T3" fmla="*/ 1451610000 h 1296"/>
              <a:gd name="T4" fmla="*/ 725805000 w 384"/>
              <a:gd name="T5" fmla="*/ 362902500 h 1296"/>
              <a:gd name="T6" fmla="*/ 967740000 w 384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1296"/>
              <a:gd name="T14" fmla="*/ 384 w 384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1296">
                <a:moveTo>
                  <a:pt x="0" y="1296"/>
                </a:moveTo>
                <a:cubicBezTo>
                  <a:pt x="72" y="1032"/>
                  <a:pt x="144" y="768"/>
                  <a:pt x="192" y="576"/>
                </a:cubicBezTo>
                <a:cubicBezTo>
                  <a:pt x="240" y="384"/>
                  <a:pt x="256" y="240"/>
                  <a:pt x="288" y="144"/>
                </a:cubicBezTo>
                <a:cubicBezTo>
                  <a:pt x="320" y="48"/>
                  <a:pt x="352" y="24"/>
                  <a:pt x="384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3048000" y="2209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2438400" y="762000"/>
            <a:ext cx="1143000" cy="3124200"/>
          </a:xfrm>
          <a:custGeom>
            <a:avLst/>
            <a:gdLst>
              <a:gd name="T0" fmla="*/ 0 w 720"/>
              <a:gd name="T1" fmla="*/ 2147483646 h 1968"/>
              <a:gd name="T2" fmla="*/ 483870000 w 720"/>
              <a:gd name="T3" fmla="*/ 2147483646 h 1968"/>
              <a:gd name="T4" fmla="*/ 1088707500 w 720"/>
              <a:gd name="T5" fmla="*/ 1451610000 h 1968"/>
              <a:gd name="T6" fmla="*/ 1814512500 w 720"/>
              <a:gd name="T7" fmla="*/ 0 h 1968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1968"/>
              <a:gd name="T14" fmla="*/ 720 w 720"/>
              <a:gd name="T15" fmla="*/ 1968 h 19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1968">
                <a:moveTo>
                  <a:pt x="0" y="1968"/>
                </a:moveTo>
                <a:cubicBezTo>
                  <a:pt x="60" y="1772"/>
                  <a:pt x="120" y="1576"/>
                  <a:pt x="192" y="1344"/>
                </a:cubicBezTo>
                <a:cubicBezTo>
                  <a:pt x="264" y="1112"/>
                  <a:pt x="344" y="800"/>
                  <a:pt x="432" y="576"/>
                </a:cubicBezTo>
                <a:cubicBezTo>
                  <a:pt x="520" y="352"/>
                  <a:pt x="620" y="176"/>
                  <a:pt x="72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2438400" y="3733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 flipH="1" flipV="1">
            <a:off x="2667000" y="3352800"/>
            <a:ext cx="228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2819400" y="3810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 flipH="1" flipV="1">
            <a:off x="1905000" y="54102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22098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 flipH="1" flipV="1">
            <a:off x="1828800" y="54864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2362200" y="5410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 flipH="1" flipV="1">
            <a:off x="1905000" y="52578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2209800" y="5257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1676400" y="5029200"/>
            <a:ext cx="381000" cy="914400"/>
          </a:xfrm>
          <a:custGeom>
            <a:avLst/>
            <a:gdLst>
              <a:gd name="T0" fmla="*/ 0 w 240"/>
              <a:gd name="T1" fmla="*/ 1451610000 h 576"/>
              <a:gd name="T2" fmla="*/ 241935000 w 240"/>
              <a:gd name="T3" fmla="*/ 604837500 h 576"/>
              <a:gd name="T4" fmla="*/ 604837500 w 240"/>
              <a:gd name="T5" fmla="*/ 0 h 576"/>
              <a:gd name="T6" fmla="*/ 0 60000 65536"/>
              <a:gd name="T7" fmla="*/ 0 60000 65536"/>
              <a:gd name="T8" fmla="*/ 0 60000 65536"/>
              <a:gd name="T9" fmla="*/ 0 w 240"/>
              <a:gd name="T10" fmla="*/ 0 h 576"/>
              <a:gd name="T11" fmla="*/ 240 w 240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576">
                <a:moveTo>
                  <a:pt x="0" y="576"/>
                </a:moveTo>
                <a:cubicBezTo>
                  <a:pt x="28" y="456"/>
                  <a:pt x="56" y="336"/>
                  <a:pt x="96" y="240"/>
                </a:cubicBezTo>
                <a:cubicBezTo>
                  <a:pt x="136" y="144"/>
                  <a:pt x="188" y="72"/>
                  <a:pt x="24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1447800" y="5867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794000" y="1676400"/>
            <a:ext cx="635000" cy="1752600"/>
          </a:xfrm>
          <a:custGeom>
            <a:avLst/>
            <a:gdLst>
              <a:gd name="T0" fmla="*/ 161290000 w 400"/>
              <a:gd name="T1" fmla="*/ 2147483646 h 1104"/>
              <a:gd name="T2" fmla="*/ 40322500 w 400"/>
              <a:gd name="T3" fmla="*/ 1693545000 h 1104"/>
              <a:gd name="T4" fmla="*/ 403225000 w 400"/>
              <a:gd name="T5" fmla="*/ 604837500 h 1104"/>
              <a:gd name="T6" fmla="*/ 1008062500 w 400"/>
              <a:gd name="T7" fmla="*/ 0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400"/>
              <a:gd name="T13" fmla="*/ 0 h 1104"/>
              <a:gd name="T14" fmla="*/ 400 w 400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" h="1104">
                <a:moveTo>
                  <a:pt x="64" y="1104"/>
                </a:moveTo>
                <a:cubicBezTo>
                  <a:pt x="32" y="960"/>
                  <a:pt x="0" y="816"/>
                  <a:pt x="16" y="672"/>
                </a:cubicBezTo>
                <a:cubicBezTo>
                  <a:pt x="32" y="528"/>
                  <a:pt x="96" y="352"/>
                  <a:pt x="160" y="240"/>
                </a:cubicBezTo>
                <a:cubicBezTo>
                  <a:pt x="224" y="128"/>
                  <a:pt x="312" y="64"/>
                  <a:pt x="40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28194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5398" name="Line 38"/>
          <p:cNvSpPr>
            <a:spLocks noChangeShapeType="1"/>
          </p:cNvSpPr>
          <p:nvPr/>
        </p:nvSpPr>
        <p:spPr bwMode="auto">
          <a:xfrm flipH="1" flipV="1">
            <a:off x="3048000" y="1524000"/>
            <a:ext cx="304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3200400" y="1981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2819400" y="3429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5401" name="Freeform 41"/>
          <p:cNvSpPr>
            <a:spLocks/>
          </p:cNvSpPr>
          <p:nvPr/>
        </p:nvSpPr>
        <p:spPr bwMode="auto">
          <a:xfrm>
            <a:off x="2730500" y="2895600"/>
            <a:ext cx="165100" cy="609600"/>
          </a:xfrm>
          <a:custGeom>
            <a:avLst/>
            <a:gdLst>
              <a:gd name="T0" fmla="*/ 141128750 w 104"/>
              <a:gd name="T1" fmla="*/ 967740000 h 384"/>
              <a:gd name="T2" fmla="*/ 20161250 w 104"/>
              <a:gd name="T3" fmla="*/ 483870000 h 384"/>
              <a:gd name="T4" fmla="*/ 262096250 w 104"/>
              <a:gd name="T5" fmla="*/ 0 h 384"/>
              <a:gd name="T6" fmla="*/ 0 60000 65536"/>
              <a:gd name="T7" fmla="*/ 0 60000 65536"/>
              <a:gd name="T8" fmla="*/ 0 60000 65536"/>
              <a:gd name="T9" fmla="*/ 0 w 104"/>
              <a:gd name="T10" fmla="*/ 0 h 384"/>
              <a:gd name="T11" fmla="*/ 104 w 10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384">
                <a:moveTo>
                  <a:pt x="56" y="384"/>
                </a:moveTo>
                <a:cubicBezTo>
                  <a:pt x="28" y="320"/>
                  <a:pt x="0" y="256"/>
                  <a:pt x="8" y="192"/>
                </a:cubicBezTo>
                <a:cubicBezTo>
                  <a:pt x="16" y="128"/>
                  <a:pt x="60" y="64"/>
                  <a:pt x="104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 flipH="1" flipV="1">
            <a:off x="1752600" y="5867400"/>
            <a:ext cx="685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Line 43"/>
          <p:cNvSpPr>
            <a:spLocks noChangeShapeType="1"/>
          </p:cNvSpPr>
          <p:nvPr/>
        </p:nvSpPr>
        <p:spPr bwMode="auto">
          <a:xfrm flipH="1" flipV="1">
            <a:off x="1905000" y="5715000"/>
            <a:ext cx="685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4" name="Line 44"/>
          <p:cNvSpPr>
            <a:spLocks noChangeShapeType="1"/>
          </p:cNvSpPr>
          <p:nvPr/>
        </p:nvSpPr>
        <p:spPr bwMode="auto">
          <a:xfrm flipH="1" flipV="1">
            <a:off x="1828800" y="5562600"/>
            <a:ext cx="685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 flipH="1" flipV="1">
            <a:off x="1905000" y="5410200"/>
            <a:ext cx="685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 flipH="1" flipV="1">
            <a:off x="1828800" y="5257800"/>
            <a:ext cx="685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7" name="Text Box 47"/>
          <p:cNvSpPr txBox="1">
            <a:spLocks noChangeArrowheads="1"/>
          </p:cNvSpPr>
          <p:nvPr/>
        </p:nvSpPr>
        <p:spPr bwMode="auto">
          <a:xfrm>
            <a:off x="2286000" y="6096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5408" name="Text Box 48"/>
          <p:cNvSpPr txBox="1">
            <a:spLocks noChangeArrowheads="1"/>
          </p:cNvSpPr>
          <p:nvPr/>
        </p:nvSpPr>
        <p:spPr bwMode="auto">
          <a:xfrm>
            <a:off x="2743200" y="5943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5409" name="Text Box 49"/>
          <p:cNvSpPr txBox="1">
            <a:spLocks noChangeArrowheads="1"/>
          </p:cNvSpPr>
          <p:nvPr/>
        </p:nvSpPr>
        <p:spPr bwMode="auto">
          <a:xfrm>
            <a:off x="2514600" y="5562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2438400" y="5105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2667000" y="5334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33</a:t>
            </a:r>
          </a:p>
        </p:txBody>
      </p:sp>
      <p:pic>
        <p:nvPicPr>
          <p:cNvPr id="15412" name="Picture 8678600" descr="S21Picture 867860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3238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3" name="Text Box 53"/>
          <p:cNvSpPr txBox="1">
            <a:spLocks noChangeArrowheads="1"/>
          </p:cNvSpPr>
          <p:nvPr/>
        </p:nvSpPr>
        <p:spPr bwMode="auto">
          <a:xfrm>
            <a:off x="5105400" y="1295400"/>
            <a:ext cx="182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1966-2013            </a:t>
            </a:r>
            <a:r>
              <a:rPr lang="en-US" altLang="en-US" sz="2000" i="1" dirty="0">
                <a:latin typeface="Arial Rounded MT Bold" panose="020F0704030504030204" pitchFamily="34" charset="0"/>
                <a:cs typeface="Arial" panose="020B0604020202020204" pitchFamily="34" charset="0"/>
              </a:rPr>
              <a:t>48 YEARS</a:t>
            </a:r>
            <a:r>
              <a:rPr lang="en-US" alt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400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7 MH</a:t>
            </a:r>
          </a:p>
        </p:txBody>
      </p:sp>
      <p:sp>
        <p:nvSpPr>
          <p:cNvPr id="15414" name="Freeform 54"/>
          <p:cNvSpPr>
            <a:spLocks/>
          </p:cNvSpPr>
          <p:nvPr/>
        </p:nvSpPr>
        <p:spPr bwMode="auto">
          <a:xfrm>
            <a:off x="6934200" y="3505200"/>
            <a:ext cx="685800" cy="762000"/>
          </a:xfrm>
          <a:custGeom>
            <a:avLst/>
            <a:gdLst>
              <a:gd name="T0" fmla="*/ 1088707500 w 432"/>
              <a:gd name="T1" fmla="*/ 1209675000 h 480"/>
              <a:gd name="T2" fmla="*/ 483870000 w 432"/>
              <a:gd name="T3" fmla="*/ 725805000 h 480"/>
              <a:gd name="T4" fmla="*/ 0 w 432"/>
              <a:gd name="T5" fmla="*/ 0 h 480"/>
              <a:gd name="T6" fmla="*/ 0 60000 65536"/>
              <a:gd name="T7" fmla="*/ 0 60000 65536"/>
              <a:gd name="T8" fmla="*/ 0 60000 65536"/>
              <a:gd name="T9" fmla="*/ 0 w 432"/>
              <a:gd name="T10" fmla="*/ 0 h 480"/>
              <a:gd name="T11" fmla="*/ 432 w 432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480">
                <a:moveTo>
                  <a:pt x="432" y="480"/>
                </a:moveTo>
                <a:cubicBezTo>
                  <a:pt x="348" y="424"/>
                  <a:pt x="264" y="368"/>
                  <a:pt x="192" y="288"/>
                </a:cubicBezTo>
                <a:cubicBezTo>
                  <a:pt x="120" y="208"/>
                  <a:pt x="60" y="104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5" name="Text Box 55"/>
          <p:cNvSpPr txBox="1">
            <a:spLocks noChangeArrowheads="1"/>
          </p:cNvSpPr>
          <p:nvPr/>
        </p:nvSpPr>
        <p:spPr bwMode="auto">
          <a:xfrm>
            <a:off x="7543800" y="4191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15416" name="Freeform 56"/>
          <p:cNvSpPr>
            <a:spLocks/>
          </p:cNvSpPr>
          <p:nvPr/>
        </p:nvSpPr>
        <p:spPr bwMode="auto">
          <a:xfrm>
            <a:off x="7543800" y="1828800"/>
            <a:ext cx="469900" cy="1905000"/>
          </a:xfrm>
          <a:custGeom>
            <a:avLst/>
            <a:gdLst>
              <a:gd name="T0" fmla="*/ 262096250 w 296"/>
              <a:gd name="T1" fmla="*/ 2147483646 h 1200"/>
              <a:gd name="T2" fmla="*/ 20161250 w 296"/>
              <a:gd name="T3" fmla="*/ 2147483646 h 1200"/>
              <a:gd name="T4" fmla="*/ 383063750 w 296"/>
              <a:gd name="T5" fmla="*/ 846772500 h 1200"/>
              <a:gd name="T6" fmla="*/ 745966250 w 296"/>
              <a:gd name="T7" fmla="*/ 0 h 1200"/>
              <a:gd name="T8" fmla="*/ 0 60000 65536"/>
              <a:gd name="T9" fmla="*/ 0 60000 65536"/>
              <a:gd name="T10" fmla="*/ 0 60000 65536"/>
              <a:gd name="T11" fmla="*/ 0 60000 65536"/>
              <a:gd name="T12" fmla="*/ 0 w 296"/>
              <a:gd name="T13" fmla="*/ 0 h 1200"/>
              <a:gd name="T14" fmla="*/ 296 w 296"/>
              <a:gd name="T15" fmla="*/ 1200 h 1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6" h="1200">
                <a:moveTo>
                  <a:pt x="104" y="1200"/>
                </a:moveTo>
                <a:cubicBezTo>
                  <a:pt x="52" y="1128"/>
                  <a:pt x="0" y="1056"/>
                  <a:pt x="8" y="912"/>
                </a:cubicBezTo>
                <a:cubicBezTo>
                  <a:pt x="16" y="768"/>
                  <a:pt x="104" y="488"/>
                  <a:pt x="152" y="336"/>
                </a:cubicBezTo>
                <a:cubicBezTo>
                  <a:pt x="200" y="184"/>
                  <a:pt x="248" y="92"/>
                  <a:pt x="29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7" name="Text Box 57"/>
          <p:cNvSpPr txBox="1">
            <a:spLocks noChangeArrowheads="1"/>
          </p:cNvSpPr>
          <p:nvPr/>
        </p:nvSpPr>
        <p:spPr bwMode="auto">
          <a:xfrm>
            <a:off x="7696200" y="3581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15418" name="Line 58"/>
          <p:cNvSpPr>
            <a:spLocks noChangeShapeType="1"/>
          </p:cNvSpPr>
          <p:nvPr/>
        </p:nvSpPr>
        <p:spPr bwMode="auto">
          <a:xfrm flipH="1" flipV="1">
            <a:off x="6705600" y="54102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9" name="Text Box 59"/>
          <p:cNvSpPr txBox="1">
            <a:spLocks noChangeArrowheads="1"/>
          </p:cNvSpPr>
          <p:nvPr/>
        </p:nvSpPr>
        <p:spPr bwMode="auto">
          <a:xfrm>
            <a:off x="7391400" y="5181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5420" name="Line 60"/>
          <p:cNvSpPr>
            <a:spLocks noChangeShapeType="1"/>
          </p:cNvSpPr>
          <p:nvPr/>
        </p:nvSpPr>
        <p:spPr bwMode="auto">
          <a:xfrm flipV="1">
            <a:off x="6096000" y="5638800"/>
            <a:ext cx="533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1" name="Text Box 61"/>
          <p:cNvSpPr txBox="1">
            <a:spLocks noChangeArrowheads="1"/>
          </p:cNvSpPr>
          <p:nvPr/>
        </p:nvSpPr>
        <p:spPr bwMode="auto">
          <a:xfrm>
            <a:off x="57150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5422" name="Line 62"/>
          <p:cNvSpPr>
            <a:spLocks noChangeShapeType="1"/>
          </p:cNvSpPr>
          <p:nvPr/>
        </p:nvSpPr>
        <p:spPr bwMode="auto">
          <a:xfrm flipV="1">
            <a:off x="6324600" y="5486400"/>
            <a:ext cx="76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Text Box 63"/>
          <p:cNvSpPr txBox="1">
            <a:spLocks noChangeArrowheads="1"/>
          </p:cNvSpPr>
          <p:nvPr/>
        </p:nvSpPr>
        <p:spPr bwMode="auto">
          <a:xfrm>
            <a:off x="6096000" y="5867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5424" name="Line 64"/>
          <p:cNvSpPr>
            <a:spLocks noChangeShapeType="1"/>
          </p:cNvSpPr>
          <p:nvPr/>
        </p:nvSpPr>
        <p:spPr bwMode="auto">
          <a:xfrm flipH="1" flipV="1">
            <a:off x="6629400" y="5867400"/>
            <a:ext cx="838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5" name="Text Box 65"/>
          <p:cNvSpPr txBox="1">
            <a:spLocks noChangeArrowheads="1"/>
          </p:cNvSpPr>
          <p:nvPr/>
        </p:nvSpPr>
        <p:spPr bwMode="auto">
          <a:xfrm>
            <a:off x="7467600" y="5791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15426" name="Freeform 66"/>
          <p:cNvSpPr>
            <a:spLocks/>
          </p:cNvSpPr>
          <p:nvPr/>
        </p:nvSpPr>
        <p:spPr bwMode="auto">
          <a:xfrm>
            <a:off x="7086600" y="3276600"/>
            <a:ext cx="381000" cy="838200"/>
          </a:xfrm>
          <a:custGeom>
            <a:avLst/>
            <a:gdLst>
              <a:gd name="T0" fmla="*/ 604837500 w 240"/>
              <a:gd name="T1" fmla="*/ 1330642500 h 528"/>
              <a:gd name="T2" fmla="*/ 241935000 w 240"/>
              <a:gd name="T3" fmla="*/ 846772500 h 528"/>
              <a:gd name="T4" fmla="*/ 0 w 240"/>
              <a:gd name="T5" fmla="*/ 0 h 528"/>
              <a:gd name="T6" fmla="*/ 0 60000 65536"/>
              <a:gd name="T7" fmla="*/ 0 60000 65536"/>
              <a:gd name="T8" fmla="*/ 0 60000 65536"/>
              <a:gd name="T9" fmla="*/ 0 w 240"/>
              <a:gd name="T10" fmla="*/ 0 h 528"/>
              <a:gd name="T11" fmla="*/ 240 w 24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528">
                <a:moveTo>
                  <a:pt x="240" y="528"/>
                </a:moveTo>
                <a:cubicBezTo>
                  <a:pt x="188" y="476"/>
                  <a:pt x="136" y="424"/>
                  <a:pt x="96" y="336"/>
                </a:cubicBezTo>
                <a:cubicBezTo>
                  <a:pt x="56" y="248"/>
                  <a:pt x="28" y="124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7" name="Text Box 67"/>
          <p:cNvSpPr txBox="1">
            <a:spLocks noChangeArrowheads="1"/>
          </p:cNvSpPr>
          <p:nvPr/>
        </p:nvSpPr>
        <p:spPr bwMode="auto">
          <a:xfrm>
            <a:off x="7467600" y="3886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15428" name="Text Box 68"/>
          <p:cNvSpPr txBox="1">
            <a:spLocks noChangeArrowheads="1"/>
          </p:cNvSpPr>
          <p:nvPr/>
        </p:nvSpPr>
        <p:spPr bwMode="auto">
          <a:xfrm>
            <a:off x="5715000" y="6324600"/>
            <a:ext cx="2819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alibri" panose="020F0502020204030204" pitchFamily="34" charset="0"/>
                <a:cs typeface="Arial" panose="020B0604020202020204" pitchFamily="34" charset="0"/>
              </a:rPr>
              <a:t>⅓ as frequent</a:t>
            </a:r>
          </a:p>
        </p:txBody>
      </p:sp>
      <p:sp>
        <p:nvSpPr>
          <p:cNvPr id="15429" name="Text Box 69"/>
          <p:cNvSpPr txBox="1">
            <a:spLocks noChangeArrowheads="1"/>
          </p:cNvSpPr>
          <p:nvPr/>
        </p:nvSpPr>
        <p:spPr bwMode="auto">
          <a:xfrm>
            <a:off x="762000" y="152400"/>
            <a:ext cx="7620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Arial Rounded MT Bold" panose="020F0704030504030204" pitchFamily="34" charset="0"/>
                <a:cs typeface="Arial" panose="020B0604020202020204" pitchFamily="34" charset="0"/>
              </a:rPr>
              <a:t>MAJOR HURRICANE LANDFALL</a:t>
            </a:r>
          </a:p>
        </p:txBody>
      </p:sp>
      <p:sp>
        <p:nvSpPr>
          <p:cNvPr id="15430" name="Text Box 70"/>
          <p:cNvSpPr txBox="1">
            <a:spLocks noChangeArrowheads="1"/>
          </p:cNvSpPr>
          <p:nvPr/>
        </p:nvSpPr>
        <p:spPr bwMode="auto">
          <a:xfrm>
            <a:off x="10668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5431" name="Line 71"/>
          <p:cNvSpPr>
            <a:spLocks noChangeShapeType="1"/>
          </p:cNvSpPr>
          <p:nvPr/>
        </p:nvSpPr>
        <p:spPr bwMode="auto">
          <a:xfrm flipV="1">
            <a:off x="1295400" y="5029200"/>
            <a:ext cx="228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2" name="Line 64"/>
          <p:cNvSpPr>
            <a:spLocks noChangeShapeType="1"/>
          </p:cNvSpPr>
          <p:nvPr/>
        </p:nvSpPr>
        <p:spPr bwMode="auto">
          <a:xfrm flipH="1" flipV="1">
            <a:off x="1733550" y="5927725"/>
            <a:ext cx="342900" cy="155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3" name="Text Box 47"/>
          <p:cNvSpPr txBox="1">
            <a:spLocks noChangeArrowheads="1"/>
          </p:cNvSpPr>
          <p:nvPr/>
        </p:nvSpPr>
        <p:spPr bwMode="auto">
          <a:xfrm>
            <a:off x="1881188" y="611822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19047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2.bp.blogspot.com/-a33CrrOCDHA/UJLqAWbm6aI/AAAAAAAACIY/CWVIhnDF7QE/s1600/normdam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0585"/>
            <a:ext cx="9158598" cy="53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44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676400"/>
            <a:ext cx="4255008" cy="527304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752600"/>
            <a:ext cx="4251960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845403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1926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480" y="895477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2006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" y="244495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1926 Great Miami Hurricane - $165 Billion Insured Damage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8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models.weatherbell.com/global_running_ace.png"/>
          <p:cNvSpPr>
            <a:spLocks noChangeAspect="1" noChangeArrowheads="1"/>
          </p:cNvSpPr>
          <p:nvPr/>
        </p:nvSpPr>
        <p:spPr bwMode="auto">
          <a:xfrm>
            <a:off x="155574" y="-144463"/>
            <a:ext cx="6702425" cy="67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://models.weatherbell.com/global_running_ace.png"/>
          <p:cNvSpPr>
            <a:spLocks noChangeAspect="1" noChangeArrowheads="1"/>
          </p:cNvSpPr>
          <p:nvPr/>
        </p:nvSpPr>
        <p:spPr bwMode="auto">
          <a:xfrm>
            <a:off x="186054" y="-131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://models.weatherbell.com/global_running_ac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http://models.weatherbell.com/global_running_ac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054" y="1233983"/>
            <a:ext cx="8804935" cy="442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32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12700"/>
            <a:ext cx="913447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066800" y="609600"/>
            <a:ext cx="71628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066800" y="1981200"/>
            <a:ext cx="9144000" cy="3200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Introduction 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Atlantic Basin Hurricane Multi-Decadal Variability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2013 Atlantic Basin Seasonal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Forecast Bust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2014 Atlantic Basin Hurricane Prediction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 altLang="en-US" sz="2400" b="1" dirty="0">
              <a:solidFill>
                <a:srgbClr val="0000FF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en-US" altLang="en-US" sz="2400" b="1" dirty="0">
              <a:solidFill>
                <a:srgbClr val="0000FF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7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90600" y="152400"/>
          <a:ext cx="7391400" cy="3276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3287"/>
                <a:gridCol w="1173172"/>
                <a:gridCol w="1045422"/>
                <a:gridCol w="862312"/>
                <a:gridCol w="1012418"/>
                <a:gridCol w="754789"/>
              </a:tblGrid>
              <a:tr h="8982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</a:rPr>
                        <a:t>2008</a:t>
                      </a:r>
                      <a:endParaRPr lang="en-US" sz="4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 Dec. 2007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 April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 June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 August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Obs.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Hurricanes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Named Storms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Hurricane Days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29.50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Named Storm Days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84.75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Major Hurricanes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Major Hurricane Days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8.50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Accumulated Cyclone Energy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7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 Tropical Cyclone Activity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90600" y="3505200"/>
          <a:ext cx="7391401" cy="3216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3289"/>
                <a:gridCol w="1173171"/>
                <a:gridCol w="1045421"/>
                <a:gridCol w="862312"/>
                <a:gridCol w="1012418"/>
                <a:gridCol w="754790"/>
              </a:tblGrid>
              <a:tr h="867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</a:rPr>
                        <a:t>2010</a:t>
                      </a:r>
                      <a:endParaRPr lang="en-US" sz="4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 Dec. 2009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 April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 June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 August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Obs.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Hurricanes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6-8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Named Storms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11-16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Hurricane Days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24-39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37.50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Named Storm Days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51-75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88.25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Major Hurricanes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Major Hurricane Days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6-12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Accumulated Cyclone Energy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100-162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Net Tropical Cyclone Activity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108-172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404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1066800"/>
          <a:ext cx="9144000" cy="5105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2016"/>
                <a:gridCol w="1435232"/>
                <a:gridCol w="1268044"/>
                <a:gridCol w="1488778"/>
                <a:gridCol w="1109930"/>
              </a:tblGrid>
              <a:tr h="13745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b="1" dirty="0">
                          <a:effectLst/>
                        </a:rPr>
                        <a:t>2013</a:t>
                      </a:r>
                      <a:endParaRPr lang="en-US" sz="6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10 April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3 June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Update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 August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Obs.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Hurricanes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Named Storms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14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Hurricane Days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3.25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Named Storm Days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84.25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42.25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Major Hurricanes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  <a:alpha val="40000"/>
                      </a:scheme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Major Hurricane Days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Accumulated Cyclone Energy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36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66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Tropical Cyclone Activity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47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9800" y="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DISASTER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1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047019" cy="548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3055" y="32004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2013 Seasonal Hurricane Forecast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0" y="5318066"/>
            <a:ext cx="8684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“The best laid schemes of mice and men sometimes go awry”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639528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  R. Burns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94909" y="197047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20613735">
            <a:off x="7412387" y="2434861"/>
            <a:ext cx="11038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KLOTZBACH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1315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62485"/>
            <a:ext cx="8305800" cy="68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3022337" y="2627657"/>
            <a:ext cx="3733013" cy="1902467"/>
          </a:xfrm>
          <a:custGeom>
            <a:avLst/>
            <a:gdLst>
              <a:gd name="connsiteX0" fmla="*/ 7190 w 3733013"/>
              <a:gd name="connsiteY0" fmla="*/ 944506 h 1902467"/>
              <a:gd name="connsiteX1" fmla="*/ 219627 w 3733013"/>
              <a:gd name="connsiteY1" fmla="*/ 325670 h 1902467"/>
              <a:gd name="connsiteX2" fmla="*/ 644499 w 3733013"/>
              <a:gd name="connsiteY2" fmla="*/ 20870 h 1902467"/>
              <a:gd name="connsiteX3" fmla="*/ 1106318 w 3733013"/>
              <a:gd name="connsiteY3" fmla="*/ 57816 h 1902467"/>
              <a:gd name="connsiteX4" fmla="*/ 1799045 w 3733013"/>
              <a:gd name="connsiteY4" fmla="*/ 307197 h 1902467"/>
              <a:gd name="connsiteX5" fmla="*/ 2713445 w 3733013"/>
              <a:gd name="connsiteY5" fmla="*/ 103997 h 1902467"/>
              <a:gd name="connsiteX6" fmla="*/ 3286099 w 3733013"/>
              <a:gd name="connsiteY6" fmla="*/ 85525 h 1902467"/>
              <a:gd name="connsiteX7" fmla="*/ 3646318 w 3733013"/>
              <a:gd name="connsiteY7" fmla="*/ 270252 h 1902467"/>
              <a:gd name="connsiteX8" fmla="*/ 3637081 w 3733013"/>
              <a:gd name="connsiteY8" fmla="*/ 722834 h 1902467"/>
              <a:gd name="connsiteX9" fmla="*/ 2593372 w 3733013"/>
              <a:gd name="connsiteY9" fmla="*/ 1147706 h 1902467"/>
              <a:gd name="connsiteX10" fmla="*/ 1697445 w 3733013"/>
              <a:gd name="connsiteY10" fmla="*/ 1461743 h 1902467"/>
              <a:gd name="connsiteX11" fmla="*/ 1106318 w 3733013"/>
              <a:gd name="connsiteY11" fmla="*/ 1858906 h 1902467"/>
              <a:gd name="connsiteX12" fmla="*/ 154972 w 3733013"/>
              <a:gd name="connsiteY12" fmla="*/ 1785016 h 1902467"/>
              <a:gd name="connsiteX13" fmla="*/ 7190 w 3733013"/>
              <a:gd name="connsiteY13" fmla="*/ 944506 h 19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33013" h="1902467">
                <a:moveTo>
                  <a:pt x="7190" y="944506"/>
                </a:moveTo>
                <a:cubicBezTo>
                  <a:pt x="17966" y="701282"/>
                  <a:pt x="113409" y="479609"/>
                  <a:pt x="219627" y="325670"/>
                </a:cubicBezTo>
                <a:cubicBezTo>
                  <a:pt x="325845" y="171731"/>
                  <a:pt x="496717" y="65512"/>
                  <a:pt x="644499" y="20870"/>
                </a:cubicBezTo>
                <a:cubicBezTo>
                  <a:pt x="792281" y="-23772"/>
                  <a:pt x="913894" y="10095"/>
                  <a:pt x="1106318" y="57816"/>
                </a:cubicBezTo>
                <a:cubicBezTo>
                  <a:pt x="1298742" y="105537"/>
                  <a:pt x="1531191" y="299500"/>
                  <a:pt x="1799045" y="307197"/>
                </a:cubicBezTo>
                <a:cubicBezTo>
                  <a:pt x="2066899" y="314894"/>
                  <a:pt x="2465603" y="140942"/>
                  <a:pt x="2713445" y="103997"/>
                </a:cubicBezTo>
                <a:cubicBezTo>
                  <a:pt x="2961287" y="67052"/>
                  <a:pt x="3130620" y="57816"/>
                  <a:pt x="3286099" y="85525"/>
                </a:cubicBezTo>
                <a:cubicBezTo>
                  <a:pt x="3441578" y="113234"/>
                  <a:pt x="3587821" y="164034"/>
                  <a:pt x="3646318" y="270252"/>
                </a:cubicBezTo>
                <a:cubicBezTo>
                  <a:pt x="3704815" y="376470"/>
                  <a:pt x="3812572" y="576592"/>
                  <a:pt x="3637081" y="722834"/>
                </a:cubicBezTo>
                <a:cubicBezTo>
                  <a:pt x="3461590" y="869076"/>
                  <a:pt x="2916645" y="1024554"/>
                  <a:pt x="2593372" y="1147706"/>
                </a:cubicBezTo>
                <a:cubicBezTo>
                  <a:pt x="2270099" y="1270858"/>
                  <a:pt x="1945287" y="1343210"/>
                  <a:pt x="1697445" y="1461743"/>
                </a:cubicBezTo>
                <a:cubicBezTo>
                  <a:pt x="1449603" y="1580276"/>
                  <a:pt x="1363397" y="1805027"/>
                  <a:pt x="1106318" y="1858906"/>
                </a:cubicBezTo>
                <a:cubicBezTo>
                  <a:pt x="849239" y="1912785"/>
                  <a:pt x="336621" y="1943574"/>
                  <a:pt x="154972" y="1785016"/>
                </a:cubicBezTo>
                <a:cubicBezTo>
                  <a:pt x="-26677" y="1626459"/>
                  <a:pt x="-3586" y="1187730"/>
                  <a:pt x="7190" y="944506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15375" y="3138007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anose="020F0704030504030204" pitchFamily="34" charset="0"/>
              </a:rPr>
              <a:t>H</a:t>
            </a:r>
            <a:endParaRPr lang="en-US" sz="5400" b="1" cap="none" spc="0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2775" y="2743200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anose="020F0704030504030204" pitchFamily="34" charset="0"/>
              </a:rPr>
              <a:t>H</a:t>
            </a:r>
            <a:endParaRPr lang="en-US" sz="5400" b="1" cap="none" spc="0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209964" y="1773382"/>
            <a:ext cx="1198751" cy="3722254"/>
          </a:xfrm>
          <a:custGeom>
            <a:avLst/>
            <a:gdLst>
              <a:gd name="connsiteX0" fmla="*/ 120072 w 1198751"/>
              <a:gd name="connsiteY0" fmla="*/ 3722254 h 3722254"/>
              <a:gd name="connsiteX1" fmla="*/ 1145309 w 1198751"/>
              <a:gd name="connsiteY1" fmla="*/ 3020291 h 3722254"/>
              <a:gd name="connsiteX2" fmla="*/ 858981 w 1198751"/>
              <a:gd name="connsiteY2" fmla="*/ 2179782 h 3722254"/>
              <a:gd name="connsiteX3" fmla="*/ 969818 w 1198751"/>
              <a:gd name="connsiteY3" fmla="*/ 1496291 h 3722254"/>
              <a:gd name="connsiteX4" fmla="*/ 1191491 w 1198751"/>
              <a:gd name="connsiteY4" fmla="*/ 831273 h 3722254"/>
              <a:gd name="connsiteX5" fmla="*/ 674254 w 1198751"/>
              <a:gd name="connsiteY5" fmla="*/ 277091 h 3722254"/>
              <a:gd name="connsiteX6" fmla="*/ 0 w 1198751"/>
              <a:gd name="connsiteY6" fmla="*/ 0 h 37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51" h="3722254">
                <a:moveTo>
                  <a:pt x="120072" y="3722254"/>
                </a:moveTo>
                <a:cubicBezTo>
                  <a:pt x="571115" y="3499812"/>
                  <a:pt x="1022158" y="3277370"/>
                  <a:pt x="1145309" y="3020291"/>
                </a:cubicBezTo>
                <a:cubicBezTo>
                  <a:pt x="1268460" y="2763212"/>
                  <a:pt x="888229" y="2433782"/>
                  <a:pt x="858981" y="2179782"/>
                </a:cubicBezTo>
                <a:cubicBezTo>
                  <a:pt x="829733" y="1925782"/>
                  <a:pt x="914400" y="1721042"/>
                  <a:pt x="969818" y="1496291"/>
                </a:cubicBezTo>
                <a:cubicBezTo>
                  <a:pt x="1025236" y="1271540"/>
                  <a:pt x="1240752" y="1034473"/>
                  <a:pt x="1191491" y="831273"/>
                </a:cubicBezTo>
                <a:cubicBezTo>
                  <a:pt x="1142230" y="628073"/>
                  <a:pt x="872836" y="415636"/>
                  <a:pt x="674254" y="277091"/>
                </a:cubicBezTo>
                <a:cubicBezTo>
                  <a:pt x="475672" y="138546"/>
                  <a:pt x="237836" y="69273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020620" y="4498109"/>
            <a:ext cx="1848762" cy="2059709"/>
          </a:xfrm>
          <a:custGeom>
            <a:avLst/>
            <a:gdLst>
              <a:gd name="connsiteX0" fmla="*/ 121562 w 1848762"/>
              <a:gd name="connsiteY0" fmla="*/ 2059709 h 2059709"/>
              <a:gd name="connsiteX1" fmla="*/ 1489 w 1848762"/>
              <a:gd name="connsiteY1" fmla="*/ 1708727 h 2059709"/>
              <a:gd name="connsiteX2" fmla="*/ 195453 w 1848762"/>
              <a:gd name="connsiteY2" fmla="*/ 1265382 h 2059709"/>
              <a:gd name="connsiteX3" fmla="*/ 851235 w 1848762"/>
              <a:gd name="connsiteY3" fmla="*/ 665018 h 2059709"/>
              <a:gd name="connsiteX4" fmla="*/ 1165271 w 1848762"/>
              <a:gd name="connsiteY4" fmla="*/ 230909 h 2059709"/>
              <a:gd name="connsiteX5" fmla="*/ 1848762 w 1848762"/>
              <a:gd name="connsiteY5" fmla="*/ 0 h 205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762" h="2059709">
                <a:moveTo>
                  <a:pt x="121562" y="2059709"/>
                </a:moveTo>
                <a:cubicBezTo>
                  <a:pt x="55368" y="1950412"/>
                  <a:pt x="-10826" y="1841115"/>
                  <a:pt x="1489" y="1708727"/>
                </a:cubicBezTo>
                <a:cubicBezTo>
                  <a:pt x="13804" y="1576339"/>
                  <a:pt x="53829" y="1439333"/>
                  <a:pt x="195453" y="1265382"/>
                </a:cubicBezTo>
                <a:cubicBezTo>
                  <a:pt x="337077" y="1091431"/>
                  <a:pt x="689599" y="837430"/>
                  <a:pt x="851235" y="665018"/>
                </a:cubicBezTo>
                <a:cubicBezTo>
                  <a:pt x="1012871" y="492606"/>
                  <a:pt x="999016" y="341745"/>
                  <a:pt x="1165271" y="230909"/>
                </a:cubicBezTo>
                <a:cubicBezTo>
                  <a:pt x="1331526" y="120073"/>
                  <a:pt x="1590144" y="60036"/>
                  <a:pt x="1848762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914386">
            <a:off x="5220520" y="364242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COLD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ADVECTION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672375" y="4918363"/>
            <a:ext cx="0" cy="1219200"/>
          </a:xfrm>
          <a:prstGeom prst="line">
            <a:avLst/>
          </a:prstGeom>
          <a:ln w="76200" cap="flat">
            <a:solidFill>
              <a:srgbClr val="009900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97775" y="4736899"/>
            <a:ext cx="101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Cooler +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10421" y="5257800"/>
            <a:ext cx="52748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7851" y="6248400"/>
            <a:ext cx="109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WARM</a:t>
            </a:r>
            <a:endParaRPr lang="en-US" b="1" i="1" dirty="0"/>
          </a:p>
        </p:txBody>
      </p:sp>
      <p:sp>
        <p:nvSpPr>
          <p:cNvPr id="10" name="Freeform 9"/>
          <p:cNvSpPr/>
          <p:nvPr/>
        </p:nvSpPr>
        <p:spPr>
          <a:xfrm>
            <a:off x="6049818" y="3731491"/>
            <a:ext cx="1773382" cy="1681018"/>
          </a:xfrm>
          <a:custGeom>
            <a:avLst/>
            <a:gdLst>
              <a:gd name="connsiteX0" fmla="*/ 1773382 w 1773382"/>
              <a:gd name="connsiteY0" fmla="*/ 0 h 1681018"/>
              <a:gd name="connsiteX1" fmla="*/ 1256146 w 1773382"/>
              <a:gd name="connsiteY1" fmla="*/ 471054 h 1681018"/>
              <a:gd name="connsiteX2" fmla="*/ 471055 w 1773382"/>
              <a:gd name="connsiteY2" fmla="*/ 914400 h 1681018"/>
              <a:gd name="connsiteX3" fmla="*/ 0 w 1773382"/>
              <a:gd name="connsiteY3" fmla="*/ 1681018 h 1681018"/>
              <a:gd name="connsiteX4" fmla="*/ 0 w 1773382"/>
              <a:gd name="connsiteY4" fmla="*/ 1681018 h 168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382" h="1681018">
                <a:moveTo>
                  <a:pt x="1773382" y="0"/>
                </a:moveTo>
                <a:cubicBezTo>
                  <a:pt x="1623291" y="159327"/>
                  <a:pt x="1473200" y="318654"/>
                  <a:pt x="1256146" y="471054"/>
                </a:cubicBezTo>
                <a:cubicBezTo>
                  <a:pt x="1039092" y="623454"/>
                  <a:pt x="680413" y="712739"/>
                  <a:pt x="471055" y="914400"/>
                </a:cubicBezTo>
                <a:cubicBezTo>
                  <a:pt x="261697" y="1116061"/>
                  <a:pt x="0" y="1681018"/>
                  <a:pt x="0" y="1681018"/>
                </a:cubicBezTo>
                <a:lnTo>
                  <a:pt x="0" y="1681018"/>
                </a:lnTo>
              </a:path>
            </a:pathLst>
          </a:custGeom>
          <a:noFill/>
          <a:ln w="12700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9199254">
            <a:off x="6204069" y="4651696"/>
            <a:ext cx="109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TROUGH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8507" y="5245683"/>
            <a:ext cx="885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More </a:t>
            </a:r>
            <a:r>
              <a:rPr lang="el-GR" sz="1400" b="1" dirty="0" smtClean="0">
                <a:solidFill>
                  <a:srgbClr val="FF0000"/>
                </a:solidFill>
              </a:rPr>
              <a:t>Δ</a:t>
            </a:r>
            <a:r>
              <a:rPr lang="en-US" sz="1400" b="1" dirty="0" smtClean="0">
                <a:solidFill>
                  <a:srgbClr val="FF0000"/>
                </a:solidFill>
              </a:rPr>
              <a:t>T          SLPA +            SSTA -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 rot="13371092">
            <a:off x="5898157" y="4329361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14546583">
            <a:off x="5143432" y="4234572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5122733">
            <a:off x="4822645" y="3876482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20459150">
            <a:off x="1932896" y="3852356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4710282">
            <a:off x="6061664" y="1015818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rot="4710282">
            <a:off x="5676337" y="1736125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5400000">
            <a:off x="4822644" y="2147018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rot="5400000">
            <a:off x="4737182" y="2801322"/>
            <a:ext cx="303321" cy="22203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581236" y="591127"/>
            <a:ext cx="3657600" cy="634009"/>
          </a:xfrm>
          <a:custGeom>
            <a:avLst/>
            <a:gdLst>
              <a:gd name="connsiteX0" fmla="*/ 0 w 3657600"/>
              <a:gd name="connsiteY0" fmla="*/ 203200 h 634009"/>
              <a:gd name="connsiteX1" fmla="*/ 997528 w 3657600"/>
              <a:gd name="connsiteY1" fmla="*/ 628073 h 634009"/>
              <a:gd name="connsiteX2" fmla="*/ 2161309 w 3657600"/>
              <a:gd name="connsiteY2" fmla="*/ 452582 h 634009"/>
              <a:gd name="connsiteX3" fmla="*/ 3103419 w 3657600"/>
              <a:gd name="connsiteY3" fmla="*/ 461818 h 634009"/>
              <a:gd name="connsiteX4" fmla="*/ 3657600 w 3657600"/>
              <a:gd name="connsiteY4" fmla="*/ 0 h 63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634009">
                <a:moveTo>
                  <a:pt x="0" y="203200"/>
                </a:moveTo>
                <a:cubicBezTo>
                  <a:pt x="318655" y="394854"/>
                  <a:pt x="637310" y="586509"/>
                  <a:pt x="997528" y="628073"/>
                </a:cubicBezTo>
                <a:cubicBezTo>
                  <a:pt x="1357746" y="669637"/>
                  <a:pt x="1810327" y="480291"/>
                  <a:pt x="2161309" y="452582"/>
                </a:cubicBezTo>
                <a:cubicBezTo>
                  <a:pt x="2512291" y="424873"/>
                  <a:pt x="2854037" y="537248"/>
                  <a:pt x="3103419" y="461818"/>
                </a:cubicBezTo>
                <a:cubicBezTo>
                  <a:pt x="3352801" y="386388"/>
                  <a:pt x="3505200" y="193194"/>
                  <a:pt x="3657600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029527" y="840509"/>
            <a:ext cx="5133304" cy="5560291"/>
          </a:xfrm>
          <a:custGeom>
            <a:avLst/>
            <a:gdLst>
              <a:gd name="connsiteX0" fmla="*/ 0 w 5133304"/>
              <a:gd name="connsiteY0" fmla="*/ 0 h 5467927"/>
              <a:gd name="connsiteX1" fmla="*/ 748146 w 5133304"/>
              <a:gd name="connsiteY1" fmla="*/ 563418 h 5467927"/>
              <a:gd name="connsiteX2" fmla="*/ 2410691 w 5133304"/>
              <a:gd name="connsiteY2" fmla="*/ 1006764 h 5467927"/>
              <a:gd name="connsiteX3" fmla="*/ 3509818 w 5133304"/>
              <a:gd name="connsiteY3" fmla="*/ 868218 h 5467927"/>
              <a:gd name="connsiteX4" fmla="*/ 4599709 w 5133304"/>
              <a:gd name="connsiteY4" fmla="*/ 1228436 h 5467927"/>
              <a:gd name="connsiteX5" fmla="*/ 5107709 w 5133304"/>
              <a:gd name="connsiteY5" fmla="*/ 2059709 h 5467927"/>
              <a:gd name="connsiteX6" fmla="*/ 3842328 w 5133304"/>
              <a:gd name="connsiteY6" fmla="*/ 3084946 h 5467927"/>
              <a:gd name="connsiteX7" fmla="*/ 2964873 w 5133304"/>
              <a:gd name="connsiteY7" fmla="*/ 3583709 h 5467927"/>
              <a:gd name="connsiteX8" fmla="*/ 2687782 w 5133304"/>
              <a:gd name="connsiteY8" fmla="*/ 4147127 h 5467927"/>
              <a:gd name="connsiteX9" fmla="*/ 2521528 w 5133304"/>
              <a:gd name="connsiteY9" fmla="*/ 4645891 h 5467927"/>
              <a:gd name="connsiteX10" fmla="*/ 2078182 w 5133304"/>
              <a:gd name="connsiteY10" fmla="*/ 5015346 h 5467927"/>
              <a:gd name="connsiteX11" fmla="*/ 554182 w 5133304"/>
              <a:gd name="connsiteY11" fmla="*/ 5467927 h 54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33304" h="5467927">
                <a:moveTo>
                  <a:pt x="0" y="0"/>
                </a:moveTo>
                <a:cubicBezTo>
                  <a:pt x="173182" y="197812"/>
                  <a:pt x="346364" y="395624"/>
                  <a:pt x="748146" y="563418"/>
                </a:cubicBezTo>
                <a:cubicBezTo>
                  <a:pt x="1149928" y="731212"/>
                  <a:pt x="1950412" y="955964"/>
                  <a:pt x="2410691" y="1006764"/>
                </a:cubicBezTo>
                <a:cubicBezTo>
                  <a:pt x="2870970" y="1057564"/>
                  <a:pt x="3144982" y="831273"/>
                  <a:pt x="3509818" y="868218"/>
                </a:cubicBezTo>
                <a:cubicBezTo>
                  <a:pt x="3874654" y="905163"/>
                  <a:pt x="4333394" y="1029854"/>
                  <a:pt x="4599709" y="1228436"/>
                </a:cubicBezTo>
                <a:cubicBezTo>
                  <a:pt x="4866024" y="1427018"/>
                  <a:pt x="5233939" y="1750291"/>
                  <a:pt x="5107709" y="2059709"/>
                </a:cubicBezTo>
                <a:cubicBezTo>
                  <a:pt x="4981479" y="2369127"/>
                  <a:pt x="4199467" y="2830946"/>
                  <a:pt x="3842328" y="3084946"/>
                </a:cubicBezTo>
                <a:cubicBezTo>
                  <a:pt x="3485189" y="3338946"/>
                  <a:pt x="3157297" y="3406679"/>
                  <a:pt x="2964873" y="3583709"/>
                </a:cubicBezTo>
                <a:cubicBezTo>
                  <a:pt x="2772449" y="3760739"/>
                  <a:pt x="2761673" y="3970097"/>
                  <a:pt x="2687782" y="4147127"/>
                </a:cubicBezTo>
                <a:cubicBezTo>
                  <a:pt x="2613891" y="4324157"/>
                  <a:pt x="2623128" y="4501188"/>
                  <a:pt x="2521528" y="4645891"/>
                </a:cubicBezTo>
                <a:cubicBezTo>
                  <a:pt x="2419928" y="4790594"/>
                  <a:pt x="2406073" y="4878340"/>
                  <a:pt x="2078182" y="5015346"/>
                </a:cubicBezTo>
                <a:cubicBezTo>
                  <a:pt x="1750291" y="5152352"/>
                  <a:pt x="1152236" y="5310139"/>
                  <a:pt x="554182" y="5467927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431636" y="1126836"/>
            <a:ext cx="5972834" cy="4401127"/>
          </a:xfrm>
          <a:custGeom>
            <a:avLst/>
            <a:gdLst>
              <a:gd name="connsiteX0" fmla="*/ 0 w 5972834"/>
              <a:gd name="connsiteY0" fmla="*/ 0 h 4527059"/>
              <a:gd name="connsiteX1" fmla="*/ 1025237 w 5972834"/>
              <a:gd name="connsiteY1" fmla="*/ 360219 h 4527059"/>
              <a:gd name="connsiteX2" fmla="*/ 2133600 w 5972834"/>
              <a:gd name="connsiteY2" fmla="*/ 1071419 h 4527059"/>
              <a:gd name="connsiteX3" fmla="*/ 2964873 w 5972834"/>
              <a:gd name="connsiteY3" fmla="*/ 1182255 h 4527059"/>
              <a:gd name="connsiteX4" fmla="*/ 4137891 w 5972834"/>
              <a:gd name="connsiteY4" fmla="*/ 1182255 h 4527059"/>
              <a:gd name="connsiteX5" fmla="*/ 5338619 w 5972834"/>
              <a:gd name="connsiteY5" fmla="*/ 1145309 h 4527059"/>
              <a:gd name="connsiteX6" fmla="*/ 5966691 w 5972834"/>
              <a:gd name="connsiteY6" fmla="*/ 1616364 h 4527059"/>
              <a:gd name="connsiteX7" fmla="*/ 5578764 w 5972834"/>
              <a:gd name="connsiteY7" fmla="*/ 2346037 h 4527059"/>
              <a:gd name="connsiteX8" fmla="*/ 4350328 w 5972834"/>
              <a:gd name="connsiteY8" fmla="*/ 3066473 h 4527059"/>
              <a:gd name="connsiteX9" fmla="*/ 3648364 w 5972834"/>
              <a:gd name="connsiteY9" fmla="*/ 3435928 h 4527059"/>
              <a:gd name="connsiteX10" fmla="*/ 2937164 w 5972834"/>
              <a:gd name="connsiteY10" fmla="*/ 4239491 h 4527059"/>
              <a:gd name="connsiteX11" fmla="*/ 2022764 w 5972834"/>
              <a:gd name="connsiteY11" fmla="*/ 4525819 h 4527059"/>
              <a:gd name="connsiteX12" fmla="*/ 942109 w 5972834"/>
              <a:gd name="connsiteY12" fmla="*/ 4350328 h 452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72834" h="4527059">
                <a:moveTo>
                  <a:pt x="0" y="0"/>
                </a:moveTo>
                <a:cubicBezTo>
                  <a:pt x="334818" y="90824"/>
                  <a:pt x="669637" y="181649"/>
                  <a:pt x="1025237" y="360219"/>
                </a:cubicBezTo>
                <a:cubicBezTo>
                  <a:pt x="1380837" y="538789"/>
                  <a:pt x="1810327" y="934413"/>
                  <a:pt x="2133600" y="1071419"/>
                </a:cubicBezTo>
                <a:cubicBezTo>
                  <a:pt x="2456873" y="1208425"/>
                  <a:pt x="2630825" y="1163782"/>
                  <a:pt x="2964873" y="1182255"/>
                </a:cubicBezTo>
                <a:cubicBezTo>
                  <a:pt x="3298922" y="1200728"/>
                  <a:pt x="3742267" y="1188413"/>
                  <a:pt x="4137891" y="1182255"/>
                </a:cubicBezTo>
                <a:cubicBezTo>
                  <a:pt x="4533515" y="1176097"/>
                  <a:pt x="5033819" y="1072958"/>
                  <a:pt x="5338619" y="1145309"/>
                </a:cubicBezTo>
                <a:cubicBezTo>
                  <a:pt x="5643419" y="1217660"/>
                  <a:pt x="5926667" y="1416243"/>
                  <a:pt x="5966691" y="1616364"/>
                </a:cubicBezTo>
                <a:cubicBezTo>
                  <a:pt x="6006715" y="1816485"/>
                  <a:pt x="5848158" y="2104352"/>
                  <a:pt x="5578764" y="2346037"/>
                </a:cubicBezTo>
                <a:cubicBezTo>
                  <a:pt x="5309370" y="2587722"/>
                  <a:pt x="4672061" y="2884825"/>
                  <a:pt x="4350328" y="3066473"/>
                </a:cubicBezTo>
                <a:cubicBezTo>
                  <a:pt x="4028595" y="3248122"/>
                  <a:pt x="3883891" y="3240425"/>
                  <a:pt x="3648364" y="3435928"/>
                </a:cubicBezTo>
                <a:cubicBezTo>
                  <a:pt x="3412837" y="3631431"/>
                  <a:pt x="3208097" y="4057843"/>
                  <a:pt x="2937164" y="4239491"/>
                </a:cubicBezTo>
                <a:cubicBezTo>
                  <a:pt x="2666231" y="4421140"/>
                  <a:pt x="2355273" y="4507346"/>
                  <a:pt x="2022764" y="4525819"/>
                </a:cubicBezTo>
                <a:cubicBezTo>
                  <a:pt x="1690255" y="4544292"/>
                  <a:pt x="942109" y="4350328"/>
                  <a:pt x="942109" y="4350328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0114" y="222283"/>
            <a:ext cx="294795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33CC"/>
                </a:solidFill>
                <a:latin typeface="Arial Rounded MT Bold" panose="020F0704030504030204" pitchFamily="34" charset="0"/>
              </a:rPr>
              <a:t>THC WEAK </a:t>
            </a:r>
            <a:r>
              <a:rPr lang="en-US" sz="2800" dirty="0" smtClean="0">
                <a:solidFill>
                  <a:srgbClr val="FF33CC"/>
                </a:solidFill>
                <a:latin typeface="Arial Rounded MT Bold" panose="020F0704030504030204" pitchFamily="34" charset="0"/>
              </a:rPr>
              <a:t>(Apr-June)</a:t>
            </a:r>
            <a:endParaRPr lang="en-US" sz="2800" dirty="0">
              <a:solidFill>
                <a:srgbClr val="FF33CC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0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805"/>
            <a:ext cx="4876800" cy="68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69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782"/>
            <a:ext cx="8420702" cy="676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20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" y="20638"/>
            <a:ext cx="9123363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685800" y="2057400"/>
            <a:ext cx="7924800" cy="228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39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Outlook for the 2014 Atlantic Hurricane Season</a:t>
            </a:r>
          </a:p>
          <a:p>
            <a:pPr algn="ctr">
              <a:spcBef>
                <a:spcPct val="50000"/>
              </a:spcBef>
              <a:defRPr/>
            </a:pPr>
            <a:endParaRPr lang="en-US" altLang="en-US" sz="2400">
              <a:solidFill>
                <a:srgbClr val="FF0000"/>
              </a:solidFill>
              <a:ea typeface="MS PGothic" pitchFamily="34" charset="-128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altLang="en-US" sz="2400">
              <a:solidFill>
                <a:srgbClr val="FF00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4419600"/>
            <a:ext cx="6105525" cy="16938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Phil Klotzbach</a:t>
            </a:r>
          </a:p>
          <a:p>
            <a:pPr algn="ctr">
              <a:spcBef>
                <a:spcPts val="600"/>
              </a:spcBef>
              <a:defRPr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Department of Atmospheric Science</a:t>
            </a:r>
          </a:p>
          <a:p>
            <a:pPr algn="ctr">
              <a:spcBef>
                <a:spcPts val="600"/>
              </a:spcBef>
              <a:defRPr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Colorado State University</a:t>
            </a:r>
          </a:p>
          <a:p>
            <a:pPr algn="ctr">
              <a:spcBef>
                <a:spcPts val="600"/>
              </a:spcBef>
              <a:defRPr/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AU" altLang="en-US"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1066800" y="5792788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All forecasts and verifications are available on our </a:t>
            </a:r>
            <a:r>
              <a:rPr lang="en-US" altLang="en-US" dirty="0" smtClean="0">
                <a:solidFill>
                  <a:schemeClr val="bg1"/>
                </a:solidFill>
              </a:rPr>
              <a:t>project’</a:t>
            </a:r>
            <a:r>
              <a:rPr lang="en-US" altLang="ja-JP" dirty="0" smtClean="0">
                <a:solidFill>
                  <a:schemeClr val="bg1"/>
                </a:solidFill>
              </a:rPr>
              <a:t>s </a:t>
            </a:r>
            <a:r>
              <a:rPr lang="en-US" altLang="ja-JP" dirty="0">
                <a:solidFill>
                  <a:schemeClr val="bg1"/>
                </a:solidFill>
              </a:rPr>
              <a:t>website: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		http://tropical.atmos.colostate.edu</a:t>
            </a:r>
          </a:p>
        </p:txBody>
      </p:sp>
    </p:spTree>
    <p:extLst>
      <p:ext uri="{BB962C8B-B14F-4D97-AF65-F5344CB8AC3E}">
        <p14:creationId xmlns:p14="http://schemas.microsoft.com/office/powerpoint/2010/main" xmlns="" val="42031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46" name="Group 2"/>
          <p:cNvGraphicFramePr>
            <a:graphicFrameLocks noGrp="1"/>
          </p:cNvGraphicFramePr>
          <p:nvPr>
            <p:extLst/>
          </p:nvPr>
        </p:nvGraphicFramePr>
        <p:xfrm>
          <a:off x="228600" y="762000"/>
          <a:ext cx="8162925" cy="5883277"/>
        </p:xfrm>
        <a:graphic>
          <a:graphicData uri="http://schemas.openxmlformats.org/drawingml/2006/table">
            <a:tbl>
              <a:tblPr/>
              <a:tblGrid>
                <a:gridCol w="3352800"/>
                <a:gridCol w="1609725"/>
                <a:gridCol w="1609725"/>
                <a:gridCol w="1590675"/>
              </a:tblGrid>
              <a:tr h="914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Forecast Parameter</a:t>
                      </a:r>
                      <a:endParaRPr kumimoji="0" lang="en-US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Statistical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Forecast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Forecast</a:t>
                      </a:r>
                    </a:p>
                  </a:txBody>
                  <a:tcPr anchor="b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1981-2010 Median</a:t>
                      </a:r>
                    </a:p>
                  </a:txBody>
                  <a:tcPr anchor="b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Named Storms (NS)</a:t>
                      </a:r>
                      <a:endParaRPr kumimoji="0" lang="en-US" altLang="en-US" sz="17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12.0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Named Storm Days (NSD)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35.1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60.1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Hurricanes (H)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6.5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Hurricane Days (HD)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21.3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Major Hurricanes (MH)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Major Hurricane Days (MHD)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3.9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Accumulated Cyclone Energy (ACE)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Net Tropical Cyclone Activity (NTC)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DE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611" name="Text Box 59"/>
          <p:cNvSpPr txBox="1">
            <a:spLocks noChangeArrowheads="1"/>
          </p:cNvSpPr>
          <p:nvPr/>
        </p:nvSpPr>
        <p:spPr bwMode="auto">
          <a:xfrm>
            <a:off x="304800" y="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/>
              <a:t>2014 FORECAST AS OF </a:t>
            </a:r>
            <a:r>
              <a:rPr lang="en-US" altLang="en-US" sz="3200" b="1" dirty="0" smtClean="0"/>
              <a:t>1 AUGUST 2014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5265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ospo.noaa.gov/data/sst/anomaly/2014/anomnight.7.31.201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7686"/>
            <a:ext cx="9144000" cy="49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3436" y="3305991"/>
            <a:ext cx="2438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2819400"/>
            <a:ext cx="1371600" cy="3048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1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d.ecmwf.int/products/forecasts/d/getchart/catalog/products/forecasts/seasonal/forecast/seasonal_range_forecast/nino_plumes_public_s4!3.4!plumes!201407!char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536" y="130636"/>
            <a:ext cx="793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Line 3"/>
          <p:cNvSpPr>
            <a:spLocks noChangeShapeType="1"/>
          </p:cNvSpPr>
          <p:nvPr/>
        </p:nvSpPr>
        <p:spPr bwMode="auto">
          <a:xfrm flipV="1">
            <a:off x="1125582" y="4069690"/>
            <a:ext cx="6418217" cy="307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2226120" y="3718343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158725" name="Line 5"/>
          <p:cNvSpPr>
            <a:spLocks noChangeShapeType="1"/>
          </p:cNvSpPr>
          <p:nvPr/>
        </p:nvSpPr>
        <p:spPr bwMode="auto">
          <a:xfrm flipV="1">
            <a:off x="1134291" y="5334000"/>
            <a:ext cx="6409508" cy="4374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215243" y="5490379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La Niña</a:t>
            </a:r>
          </a:p>
        </p:txBody>
      </p:sp>
      <p:sp>
        <p:nvSpPr>
          <p:cNvPr id="158727" name="Line 7"/>
          <p:cNvSpPr>
            <a:spLocks noChangeShapeType="1"/>
          </p:cNvSpPr>
          <p:nvPr/>
        </p:nvSpPr>
        <p:spPr bwMode="auto">
          <a:xfrm flipH="1">
            <a:off x="4800600" y="1143000"/>
            <a:ext cx="34836" cy="4783181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15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091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 rot="633517">
            <a:off x="963154" y="999073"/>
            <a:ext cx="7217691" cy="5104801"/>
          </a:xfrm>
          <a:prstGeom prst="wedgeRoundRectCallou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398" y="1219200"/>
            <a:ext cx="6909955" cy="4462760"/>
          </a:xfrm>
          <a:prstGeom prst="rect">
            <a:avLst/>
          </a:prstGeom>
          <a:noFill/>
          <a:ln>
            <a:noFill/>
          </a:ln>
          <a:effectLst>
            <a:outerShdw blurRad="190500" dist="38100" dir="17640000" algn="b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smtClean="0"/>
              <a:t>1 JUNE 1982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 b="1" i="1" dirty="0" smtClean="0"/>
              <a:t>“There is no way to tell how active the coming Atlantic hurricane season is going to be.”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 b="1" dirty="0" smtClean="0"/>
              <a:t>-Neil Frank, Director of NHC</a:t>
            </a:r>
          </a:p>
        </p:txBody>
      </p:sp>
    </p:spTree>
    <p:extLst>
      <p:ext uri="{BB962C8B-B14F-4D97-AF65-F5344CB8AC3E}">
        <p14:creationId xmlns:p14="http://schemas.microsoft.com/office/powerpoint/2010/main" xmlns="" val="358285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838521" descr="S23Picture 583852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867400" y="3124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E60000"/>
                </a:solidFill>
              </a:rPr>
              <a:t>b – more TCs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867400" y="3810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a – fewer TCs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41970"/>
            <a:ext cx="30480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Vertical Wind Profile in the Main Development Region</a:t>
            </a:r>
          </a:p>
          <a:p>
            <a:endParaRPr lang="en-US" sz="3000" dirty="0"/>
          </a:p>
          <a:p>
            <a:r>
              <a:rPr lang="en-US" sz="3000" dirty="0" smtClean="0"/>
              <a:t>10-20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dirty="0" smtClean="0"/>
              <a:t>N, 70-20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dirty="0" smtClean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xmlns="" val="5444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1" y="857209"/>
            <a:ext cx="8001000" cy="51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456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/>
          </p:nvPr>
        </p:nvGraphicFramePr>
        <p:xfrm>
          <a:off x="282716" y="510831"/>
          <a:ext cx="8578567" cy="583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564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9" name="Group 29"/>
          <p:cNvGraphicFramePr>
            <a:graphicFrameLocks noGrp="1"/>
          </p:cNvGraphicFramePr>
          <p:nvPr>
            <p:extLst/>
          </p:nvPr>
        </p:nvGraphicFramePr>
        <p:xfrm>
          <a:off x="2209800" y="2895600"/>
          <a:ext cx="5308317" cy="2343151"/>
        </p:xfrm>
        <a:graphic>
          <a:graphicData uri="http://schemas.openxmlformats.org/drawingml/2006/table">
            <a:tbl>
              <a:tblPr/>
              <a:tblGrid>
                <a:gridCol w="1394143"/>
                <a:gridCol w="1196911"/>
                <a:gridCol w="1114743"/>
                <a:gridCol w="801260"/>
                <a:gridCol w="801260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Date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 April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  June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July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31 July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Seasonal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Forecast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971338" y="4198938"/>
          <a:ext cx="207962" cy="365392"/>
        </p:xfrm>
        <a:graphic>
          <a:graphicData uri="http://schemas.openxmlformats.org/drawingml/2006/table">
            <a:tbl>
              <a:tblPr/>
              <a:tblGrid>
                <a:gridCol w="207962"/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AU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81" marR="91281" marT="45536" marB="455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00200" y="1066800"/>
            <a:ext cx="64770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>
            <a:spAutoFit/>
          </a:bodyPr>
          <a:lstStyle/>
          <a:p>
            <a:pPr algn="ctr"/>
            <a:r>
              <a:rPr lang="en-AU" altLang="en-US" sz="4800" b="1">
                <a:solidFill>
                  <a:srgbClr val="FF99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2014</a:t>
            </a:r>
          </a:p>
          <a:p>
            <a:pPr algn="ctr"/>
            <a:r>
              <a:rPr lang="en-AU" altLang="en-US" sz="4800" b="1">
                <a:solidFill>
                  <a:srgbClr val="FF99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Forecast Schedule</a:t>
            </a:r>
          </a:p>
        </p:txBody>
      </p:sp>
    </p:spTree>
    <p:extLst>
      <p:ext uri="{BB962C8B-B14F-4D97-AF65-F5344CB8AC3E}">
        <p14:creationId xmlns:p14="http://schemas.microsoft.com/office/powerpoint/2010/main" xmlns="" val="17438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685800" y="607110"/>
            <a:ext cx="79732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ATLANTIC BASIN SEASONAL HURRICANE FORECASTS FOR </a:t>
            </a:r>
            <a:r>
              <a:rPr lang="en-US" altLang="en-US" sz="1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2014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aphicFrame>
        <p:nvGraphicFramePr>
          <p:cNvPr id="263503" name="Group 3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4214451"/>
              </p:ext>
            </p:extLst>
          </p:nvPr>
        </p:nvGraphicFramePr>
        <p:xfrm>
          <a:off x="152400" y="1676400"/>
          <a:ext cx="8839201" cy="3886200"/>
        </p:xfrm>
        <a:graphic>
          <a:graphicData uri="http://schemas.openxmlformats.org/drawingml/2006/table">
            <a:tbl>
              <a:tblPr/>
              <a:tblGrid>
                <a:gridCol w="3019498"/>
                <a:gridCol w="759092"/>
                <a:gridCol w="1012122"/>
                <a:gridCol w="848088"/>
                <a:gridCol w="906257"/>
                <a:gridCol w="1147072"/>
                <a:gridCol w="1147072"/>
              </a:tblGrid>
              <a:tr h="1020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Forecast Parameter and 1981-2010 Median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(in parentheses)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 April 2014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 June 2014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Update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 July 2014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31 July 2014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Observed 2014 Total Through Oct. 19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% of 1981-2010 Median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Named Storms (NS) (12.0)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58%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Named Storm Days (NSD) (60.1)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56%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Hurricanes (H) (6.5)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Hurricane Days (HD) (21.3)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Major Hurricanes (MH) (2.0)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Major Hurricane Days (MHD) (3.9)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3.75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96%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Accumulated Cyclone Energy (ACE) (92)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70%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Net Tropical Cyclone Activity (NTC) (103%)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79%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86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eather.unisys.com/hurricane/atlantic/2014/track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5725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8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omposite 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1940" y="76200"/>
            <a:ext cx="9410700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5334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Mid-August – Mid-October 2014 Mid-Level Steering Flow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14800" y="3187643"/>
            <a:ext cx="2286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466408" y="2882843"/>
            <a:ext cx="2286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33800" y="3492443"/>
            <a:ext cx="2286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67195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ospo.noaa.gov/data/sst/anomaly/2014/anomnight.10.16.201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91" y="997128"/>
            <a:ext cx="8991600" cy="49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3420290"/>
            <a:ext cx="2320836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2971800"/>
            <a:ext cx="1295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524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Current Global Sea Surface Temperature Anomaly Map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2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omposite 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7735497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3800" y="3352800"/>
            <a:ext cx="2819400" cy="76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762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Current Atlantic Basin Sea Surface Temperature Anomaly Map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3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omposite 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83" y="176185"/>
            <a:ext cx="8305800" cy="64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3276600"/>
            <a:ext cx="4267200" cy="1073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7618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Relative Humidity Anomalies for the Past </a:t>
            </a:r>
            <a:r>
              <a:rPr lang="en-US" sz="2400" b="1" dirty="0" smtClean="0">
                <a:solidFill>
                  <a:srgbClr val="002060"/>
                </a:solidFill>
              </a:rPr>
              <a:t>2 </a:t>
            </a:r>
            <a:r>
              <a:rPr lang="en-US" sz="2400" b="1" dirty="0" smtClean="0">
                <a:solidFill>
                  <a:srgbClr val="002060"/>
                </a:solidFill>
              </a:rPr>
              <a:t>Months </a:t>
            </a:r>
            <a:r>
              <a:rPr lang="en-US" sz="2400" b="1" dirty="0" smtClean="0">
                <a:solidFill>
                  <a:srgbClr val="002060"/>
                </a:solidFill>
              </a:rPr>
              <a:t>at </a:t>
            </a:r>
            <a:r>
              <a:rPr lang="en-US" sz="2400" b="1" dirty="0" smtClean="0">
                <a:solidFill>
                  <a:srgbClr val="002060"/>
                </a:solidFill>
              </a:rPr>
              <a:t>≈14,000 </a:t>
            </a:r>
            <a:r>
              <a:rPr lang="en-US" sz="2400" b="1" dirty="0" smtClean="0">
                <a:solidFill>
                  <a:srgbClr val="002060"/>
                </a:solidFill>
              </a:rPr>
              <a:t>Feet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6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25" y="0"/>
            <a:ext cx="925512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0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8350" y="1203325"/>
            <a:ext cx="7564438" cy="4525963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tough to make predictions, especially about the future</a:t>
            </a:r>
            <a:r>
              <a:rPr lang="ja-JP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ja-JP" sz="3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b="1" smtClean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r>
              <a:rPr lang="en-US" altLang="en-US" sz="3600" b="1" smtClean="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HOWEVER…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b="1" smtClean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see a lot by looking</a:t>
            </a:r>
            <a:r>
              <a:rPr lang="ja-JP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ja-JP" sz="3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b="1" smtClean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		Yogi Berra</a:t>
            </a:r>
          </a:p>
        </p:txBody>
      </p:sp>
    </p:spTree>
    <p:extLst>
      <p:ext uri="{BB962C8B-B14F-4D97-AF65-F5344CB8AC3E}">
        <p14:creationId xmlns:p14="http://schemas.microsoft.com/office/powerpoint/2010/main" xmlns="" val="33016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73692"/>
            <a:ext cx="8991600" cy="4418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3810000"/>
            <a:ext cx="2438400" cy="457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0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389825"/>
            <a:ext cx="8915400" cy="4113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3810000"/>
            <a:ext cx="2362200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143000"/>
            <a:ext cx="7772400" cy="45259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Arago</a:t>
            </a:r>
            <a:r>
              <a:rPr lang="ja-JP" altLang="en-US" sz="3600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ja-JP" sz="3600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Admonition: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ja-JP" altLang="en-US" smtClean="0">
                <a:solidFill>
                  <a:schemeClr val="bg1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mtClean="0">
                <a:solidFill>
                  <a:schemeClr val="bg1"/>
                </a:solidFill>
                <a:latin typeface="Times New Roman" panose="02020603050405020304" pitchFamily="18" charset="0"/>
              </a:rPr>
              <a:t>Never, no matter what may be the progress of science, will honest scientific men who have regard for their reputations venture to predict the weather.</a:t>
            </a:r>
            <a:r>
              <a:rPr lang="ja-JP" altLang="en-US" smtClean="0">
                <a:solidFill>
                  <a:schemeClr val="bg1"/>
                </a:solidFill>
                <a:latin typeface="Times New Roman" panose="02020603050405020304" pitchFamily="18" charset="0"/>
              </a:rPr>
              <a:t>”</a:t>
            </a:r>
            <a:endParaRPr lang="en-US" altLang="en-US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2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8" name="Picture 4" descr="IMG_02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25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3775"/>
            <a:ext cx="853440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315200" y="50292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315200" y="5029200"/>
            <a:ext cx="609600" cy="228600"/>
          </a:xfrm>
          <a:prstGeom prst="rect">
            <a:avLst/>
          </a:prstGeom>
          <a:solidFill>
            <a:srgbClr val="309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048000" y="2209800"/>
            <a:ext cx="228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124200" y="2209800"/>
            <a:ext cx="152400" cy="990600"/>
          </a:xfrm>
          <a:prstGeom prst="rect">
            <a:avLst/>
          </a:prstGeom>
          <a:solidFill>
            <a:srgbClr val="309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7391400" y="2590800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391400" y="2667000"/>
            <a:ext cx="609600" cy="152400"/>
          </a:xfrm>
          <a:prstGeom prst="rect">
            <a:avLst/>
          </a:prstGeom>
          <a:solidFill>
            <a:srgbClr val="309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28600" y="4953000"/>
            <a:ext cx="304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228600" y="5029200"/>
            <a:ext cx="2971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048000" y="4953000"/>
            <a:ext cx="152400" cy="304800"/>
          </a:xfrm>
          <a:prstGeom prst="rect">
            <a:avLst/>
          </a:prstGeom>
          <a:solidFill>
            <a:srgbClr val="309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17273" y="5534292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endParaRPr lang="en-US" sz="2000" dirty="0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3886200" y="1524000"/>
            <a:ext cx="0" cy="1905000"/>
          </a:xfrm>
          <a:prstGeom prst="line">
            <a:avLst/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397792" y="3810000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 dirty="0">
                <a:solidFill>
                  <a:srgbClr val="FF00FF"/>
                </a:solidFill>
                <a:latin typeface="Arial Rounded MT Bold" pitchFamily="34" charset="0"/>
              </a:rPr>
              <a:t> 10 days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 rot="16200000">
            <a:off x="3269457" y="691356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FF"/>
                </a:solidFill>
                <a:latin typeface="Arial Rounded MT Bold" pitchFamily="34" charset="0"/>
              </a:rPr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xmlns="" val="33850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14313" y="887413"/>
          <a:ext cx="8931275" cy="4965700"/>
        </p:xfrm>
        <a:graphic>
          <a:graphicData uri="http://schemas.openxmlformats.org/presentationml/2006/ole">
            <p:oleObj spid="_x0000_s62536" name="Image" r:id="rId4" imgW="8716559" imgH="4845919" progId="">
              <p:embed/>
            </p:oleObj>
          </a:graphicData>
        </a:graphic>
      </p:graphicFrame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86000" y="1066800"/>
            <a:ext cx="1600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 Rounded MT Bold" pitchFamily="34" charset="0"/>
              </a:rPr>
              <a:t>OUTGOING LONGWAVE RADIATION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981200" y="1676400"/>
            <a:ext cx="1600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 Rounded MT Bold" pitchFamily="34" charset="0"/>
              </a:rPr>
              <a:t>ABSORBED  SOLAR RADIATION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962400" y="1143000"/>
            <a:ext cx="1600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 Rounded MT Bold" pitchFamily="34" charset="0"/>
              </a:rPr>
              <a:t>LATENT HEAT FLUX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962400" y="1828800"/>
            <a:ext cx="1600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 Rounded MT Bold" pitchFamily="34" charset="0"/>
              </a:rPr>
              <a:t>NET ENERGY BALANCE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962400" y="2819400"/>
            <a:ext cx="1600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">
                <a:latin typeface="Arial Rounded MT Bold" pitchFamily="34" charset="0"/>
              </a:rPr>
              <a:t>TEMPERATURE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486400" y="2438400"/>
            <a:ext cx="1600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">
                <a:latin typeface="Arial Rounded MT Bold" pitchFamily="34" charset="0"/>
              </a:rPr>
              <a:t>OCEAN HEAT FLUX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486400" y="19812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">
                <a:latin typeface="Arial Rounded MT Bold" pitchFamily="34" charset="0"/>
              </a:rPr>
              <a:t>SUBSURFACE HEAT  STORAGE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562600" y="1524000"/>
            <a:ext cx="1981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 Rounded MT Bold" pitchFamily="34" charset="0"/>
              </a:rPr>
              <a:t>SENSIBLE HEAT AND POTENTIAL ENERGY FLUX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495800" y="2286000"/>
            <a:ext cx="83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 Rounded MT Bold" pitchFamily="34" charset="0"/>
              </a:rPr>
              <a:t>THERMAL INERTIA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09600" y="59436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/>
              <a:t>Flow diagram for climate modeling, showing feedback loops</a:t>
            </a:r>
            <a:r>
              <a:rPr lang="en-US" altLang="en-US" b="1" dirty="0" smtClean="0"/>
              <a:t>. </a:t>
            </a:r>
            <a:r>
              <a:rPr lang="en-US" altLang="en-US" b="1" dirty="0"/>
              <a:t>From </a:t>
            </a:r>
            <a:r>
              <a:rPr lang="en-US" altLang="en-US" b="1" dirty="0" err="1"/>
              <a:t>Robock</a:t>
            </a:r>
            <a:r>
              <a:rPr lang="en-US" altLang="en-US" b="1" dirty="0"/>
              <a:t> (1985).</a:t>
            </a:r>
          </a:p>
        </p:txBody>
      </p:sp>
    </p:spTree>
    <p:extLst>
      <p:ext uri="{BB962C8B-B14F-4D97-AF65-F5344CB8AC3E}">
        <p14:creationId xmlns:p14="http://schemas.microsoft.com/office/powerpoint/2010/main" xmlns="" val="37768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228600" y="762000"/>
            <a:ext cx="8504238" cy="5359400"/>
            <a:chOff x="0" y="512"/>
            <a:chExt cx="5357" cy="3376"/>
          </a:xfrm>
        </p:grpSpPr>
        <p:pic>
          <p:nvPicPr>
            <p:cNvPr id="33795" name="Picture 3" descr="ma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2"/>
              <a:ext cx="4944" cy="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3796" name="Object 4"/>
            <p:cNvGraphicFramePr>
              <a:graphicFrameLocks noChangeAspect="1"/>
            </p:cNvGraphicFramePr>
            <p:nvPr/>
          </p:nvGraphicFramePr>
          <p:xfrm>
            <a:off x="4896" y="528"/>
            <a:ext cx="461" cy="3360"/>
          </p:xfrm>
          <a:graphic>
            <a:graphicData uri="http://schemas.openxmlformats.org/presentationml/2006/ole">
              <p:oleObj spid="_x0000_s80963" name="Image" r:id="rId5" imgW="371511" imgH="2712037" progId="">
                <p:embed/>
              </p:oleObj>
            </a:graphicData>
          </a:graphic>
        </p:graphicFrame>
      </p:grp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04800" y="838200"/>
            <a:ext cx="8458200" cy="5181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99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50" name="Object 2"/>
          <p:cNvGraphicFramePr>
            <a:graphicFrameLocks noChangeAspect="1"/>
          </p:cNvGraphicFramePr>
          <p:nvPr/>
        </p:nvGraphicFramePr>
        <p:xfrm>
          <a:off x="4191000" y="2971800"/>
          <a:ext cx="4899025" cy="3840163"/>
        </p:xfrm>
        <a:graphic>
          <a:graphicData uri="http://schemas.openxmlformats.org/presentationml/2006/ole">
            <p:oleObj spid="_x0000_s82052" name="Image" r:id="rId4" imgW="6767146" imgH="5303980" progId="">
              <p:embed/>
            </p:oleObj>
          </a:graphicData>
        </a:graphic>
      </p:graphicFrame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76200" y="76200"/>
          <a:ext cx="4899025" cy="3838575"/>
        </p:xfrm>
        <a:graphic>
          <a:graphicData uri="http://schemas.openxmlformats.org/presentationml/2006/ole">
            <p:oleObj spid="_x0000_s82053" name="Image" r:id="rId5" imgW="6767146" imgH="5303980" progId="">
              <p:embed/>
            </p:oleObj>
          </a:graphicData>
        </a:graphic>
      </p:graphicFrame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5105400" y="381000"/>
            <a:ext cx="4038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THC </a:t>
            </a:r>
            <a:r>
              <a:rPr lang="en-US" sz="4000" i="1">
                <a:latin typeface="Arial Rounded MT Bold" pitchFamily="34" charset="0"/>
              </a:rPr>
              <a:t>(or AMO)</a:t>
            </a:r>
            <a:r>
              <a:rPr lang="en-US" sz="4000">
                <a:latin typeface="Arial Rounded MT Bold" pitchFamily="34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STRONG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152400" y="4495800"/>
            <a:ext cx="3886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THC </a:t>
            </a:r>
            <a:r>
              <a:rPr lang="en-US" sz="4000" i="1">
                <a:latin typeface="Arial Rounded MT Bold" pitchFamily="34" charset="0"/>
              </a:rPr>
              <a:t>(or AMO)</a:t>
            </a:r>
            <a:r>
              <a:rPr lang="en-US" sz="4000">
                <a:latin typeface="Arial Rounded MT Bold" pitchFamily="34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WEAK</a:t>
            </a:r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 flipH="1">
            <a:off x="4953000" y="1219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 flipH="1">
            <a:off x="3276600" y="5334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0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Picture 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1132</Words>
  <Application>Microsoft Office PowerPoint</Application>
  <PresentationFormat>On-screen Show (4:3)</PresentationFormat>
  <Paragraphs>498</Paragraphs>
  <Slides>42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Image</vt:lpstr>
      <vt:lpstr>Atlantic Basin Seasonal Hurricane Prediction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Amie Hedstrom</dc:creator>
  <cp:lastModifiedBy>Weather</cp:lastModifiedBy>
  <cp:revision>189</cp:revision>
  <cp:lastPrinted>2014-04-08T18:58:38Z</cp:lastPrinted>
  <dcterms:created xsi:type="dcterms:W3CDTF">2014-02-26T19:32:51Z</dcterms:created>
  <dcterms:modified xsi:type="dcterms:W3CDTF">2014-10-23T13:15:02Z</dcterms:modified>
</cp:coreProperties>
</file>