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4" r:id="rId5"/>
    <p:sldId id="263" r:id="rId6"/>
    <p:sldId id="265" r:id="rId7"/>
    <p:sldId id="271" r:id="rId8"/>
    <p:sldId id="266" r:id="rId9"/>
    <p:sldId id="267" r:id="rId10"/>
    <p:sldId id="262" r:id="rId11"/>
    <p:sldId id="268" r:id="rId12"/>
    <p:sldId id="269" r:id="rId13"/>
    <p:sldId id="270" r:id="rId14"/>
    <p:sldId id="274" r:id="rId15"/>
    <p:sldId id="275" r:id="rId16"/>
    <p:sldId id="278" r:id="rId17"/>
    <p:sldId id="258" r:id="rId18"/>
    <p:sldId id="259" r:id="rId19"/>
    <p:sldId id="261" r:id="rId20"/>
    <p:sldId id="272" r:id="rId21"/>
    <p:sldId id="273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C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87" autoAdjust="0"/>
  </p:normalViewPr>
  <p:slideViewPr>
    <p:cSldViewPr>
      <p:cViewPr varScale="1">
        <p:scale>
          <a:sx n="65" d="100"/>
          <a:sy n="65" d="100"/>
        </p:scale>
        <p:origin x="-97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E0166-0438-418B-AE93-EBF5224B012D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148E0-D97C-4658-9937-E6F1E2E62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48E0-D97C-4658-9937-E6F1E2E620B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48E0-D97C-4658-9937-E6F1E2E620B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48E0-D97C-4658-9937-E6F1E2E620B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-Strong upper level low approaches</a:t>
            </a:r>
            <a:r>
              <a:rPr lang="en-US" baseline="0" dirty="0" smtClean="0"/>
              <a:t> from 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 Upper level jet streak/max approaching from West</a:t>
            </a:r>
            <a:endParaRPr lang="en-US" baseline="0" dirty="0" smtClean="0"/>
          </a:p>
          <a:p>
            <a:r>
              <a:rPr lang="en-US" baseline="0" dirty="0" smtClean="0"/>
              <a:t>- Warm and humid</a:t>
            </a:r>
          </a:p>
          <a:p>
            <a:r>
              <a:rPr lang="en-US" baseline="0" dirty="0" smtClean="0"/>
              <a:t>- 50 </a:t>
            </a:r>
            <a:r>
              <a:rPr lang="en-US" baseline="0" dirty="0" err="1" smtClean="0"/>
              <a:t>kt</a:t>
            </a:r>
            <a:r>
              <a:rPr lang="en-US" baseline="0" dirty="0" smtClean="0"/>
              <a:t> low level jet transporting high Theta-E air N-ward</a:t>
            </a:r>
          </a:p>
          <a:p>
            <a:pPr>
              <a:buFontTx/>
              <a:buChar char="-"/>
            </a:pPr>
            <a:r>
              <a:rPr lang="en-US" baseline="0" dirty="0" smtClean="0"/>
              <a:t> Short wave trough </a:t>
            </a:r>
          </a:p>
          <a:p>
            <a:pPr>
              <a:buFontTx/>
              <a:buChar char="-"/>
            </a:pPr>
            <a:r>
              <a:rPr lang="en-US" baseline="0" dirty="0" smtClean="0"/>
              <a:t> Lots of speed and directional shear</a:t>
            </a:r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front</a:t>
            </a:r>
          </a:p>
          <a:p>
            <a:pPr>
              <a:buFontTx/>
              <a:buChar char="-"/>
            </a:pPr>
            <a:r>
              <a:rPr lang="en-US" baseline="0" dirty="0" smtClean="0"/>
              <a:t> MLCAPE around 3,000 J/kg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48E0-D97C-4658-9937-E6F1E2E620B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5865F-1647-4C02-A91A-5E224A9BD002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C57B5-63C9-4554-B0E7-E11F0F167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2010_tornado_highlight_video_15min.wmv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0"/>
            <a:ext cx="3810000" cy="26098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 Chase: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Bowdle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South Dakota – May 22, 2010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953000"/>
            <a:ext cx="3657600" cy="1295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Dr. Richard </a:t>
            </a:r>
            <a:r>
              <a:rPr lang="en-US" sz="2400" b="1" dirty="0" err="1" smtClean="0">
                <a:solidFill>
                  <a:schemeClr val="tx1"/>
                </a:solidFill>
              </a:rPr>
              <a:t>Yablonsky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and Tracy McCormick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IMG00019.bmp"/>
          <p:cNvPicPr>
            <a:picLocks noChangeAspect="1"/>
          </p:cNvPicPr>
          <p:nvPr/>
        </p:nvPicPr>
        <p:blipFill>
          <a:blip r:embed="rId2" cstate="print"/>
          <a:srcRect r="43717" b="39687"/>
          <a:stretch>
            <a:fillRect/>
          </a:stretch>
        </p:blipFill>
        <p:spPr>
          <a:xfrm>
            <a:off x="0" y="0"/>
            <a:ext cx="4800600" cy="4279073"/>
          </a:xfrm>
          <a:prstGeom prst="rect">
            <a:avLst/>
          </a:prstGeom>
        </p:spPr>
      </p:pic>
      <p:pic>
        <p:nvPicPr>
          <p:cNvPr id="6" name="Picture 5" descr="IMG00017.bmp"/>
          <p:cNvPicPr>
            <a:picLocks noChangeAspect="1"/>
          </p:cNvPicPr>
          <p:nvPr/>
        </p:nvPicPr>
        <p:blipFill>
          <a:blip r:embed="rId3" cstate="print"/>
          <a:srcRect r="43717" b="39687"/>
          <a:stretch>
            <a:fillRect/>
          </a:stretch>
        </p:blipFill>
        <p:spPr>
          <a:xfrm>
            <a:off x="4356777" y="2590801"/>
            <a:ext cx="4787223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562CW_HennesseyOKTornado_051910.jpg"/>
          <p:cNvPicPr>
            <a:picLocks noChangeAspect="1"/>
          </p:cNvPicPr>
          <p:nvPr/>
        </p:nvPicPr>
        <p:blipFill>
          <a:blip r:embed="rId2" cstate="print"/>
          <a:srcRect l="22917" t="25000" r="23611" b="21296"/>
          <a:stretch>
            <a:fillRect/>
          </a:stretch>
        </p:blipFill>
        <p:spPr>
          <a:xfrm>
            <a:off x="5201123" y="3888013"/>
            <a:ext cx="3942877" cy="2969987"/>
          </a:xfrm>
          <a:prstGeom prst="rect">
            <a:avLst/>
          </a:prstGeom>
        </p:spPr>
      </p:pic>
      <p:pic>
        <p:nvPicPr>
          <p:cNvPr id="13" name="Picture 12" descr="054CW_TornadoApproachingRussellKS_052512.jpg"/>
          <p:cNvPicPr>
            <a:picLocks noChangeAspect="1"/>
          </p:cNvPicPr>
          <p:nvPr/>
        </p:nvPicPr>
        <p:blipFill>
          <a:blip r:embed="rId3" cstate="print"/>
          <a:srcRect t="10185" b="25926"/>
          <a:stretch>
            <a:fillRect/>
          </a:stretch>
        </p:blipFill>
        <p:spPr>
          <a:xfrm>
            <a:off x="5983834" y="0"/>
            <a:ext cx="3160166" cy="1514199"/>
          </a:xfrm>
          <a:prstGeom prst="rect">
            <a:avLst/>
          </a:prstGeom>
        </p:spPr>
      </p:pic>
      <p:pic>
        <p:nvPicPr>
          <p:cNvPr id="11" name="Picture 10" descr="04CW_Snapshot4_LaCrosseKS_052512_0001.jpg"/>
          <p:cNvPicPr>
            <a:picLocks noChangeAspect="1"/>
          </p:cNvPicPr>
          <p:nvPr/>
        </p:nvPicPr>
        <p:blipFill>
          <a:blip r:embed="rId4" cstate="print"/>
          <a:srcRect l="16797" t="1724" b="24129"/>
          <a:stretch>
            <a:fillRect/>
          </a:stretch>
        </p:blipFill>
        <p:spPr>
          <a:xfrm>
            <a:off x="0" y="4261683"/>
            <a:ext cx="3886304" cy="25963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3505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2800" dirty="0" smtClean="0"/>
              <a:t>Full loss damage waiver (rental)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Take decisive action when confident in forecast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Best to be “in position” before convective initiation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If you get behind the storms, it may be hard to safely catch up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/>
              <a:t>Wx</a:t>
            </a:r>
            <a:r>
              <a:rPr lang="en-US" sz="2800" dirty="0" smtClean="0"/>
              <a:t> and/or car radio on and vehicle running during event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Don’t take dirt roads (rain = mud = stuck)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When stopping, pull off road with 2 tires still on pavement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Don’t chase after dark!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Additional Advice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63347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Hennessey, OK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May 19, 2010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6534835"/>
            <a:ext cx="2362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 smtClean="0">
                <a:solidFill>
                  <a:schemeClr val="bg1"/>
                </a:solidFill>
              </a:rPr>
              <a:t>LaCrosse</a:t>
            </a:r>
            <a:r>
              <a:rPr lang="en-US" sz="1500" b="1" dirty="0" smtClean="0">
                <a:solidFill>
                  <a:schemeClr val="bg1"/>
                </a:solidFill>
              </a:rPr>
              <a:t>, KS; May 25, 2012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0400" y="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Russell, KS; May 25, 2012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When the Weather Doesn’t Cooperate…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94CW_Tracy_MonumentRocksNationalNaturalPark_KS_052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1900"/>
            <a:ext cx="4114800" cy="3086100"/>
          </a:xfrm>
          <a:prstGeom prst="rect">
            <a:avLst/>
          </a:prstGeom>
        </p:spPr>
      </p:pic>
      <p:pic>
        <p:nvPicPr>
          <p:cNvPr id="12" name="Picture 11" descr="088CW_Buffalo_YellowstoneWY_052609.jpg"/>
          <p:cNvPicPr>
            <a:picLocks noChangeAspect="1"/>
          </p:cNvPicPr>
          <p:nvPr/>
        </p:nvPicPr>
        <p:blipFill>
          <a:blip r:embed="rId3" cstate="print"/>
          <a:srcRect l="1389" r="4167" b="21296"/>
          <a:stretch>
            <a:fillRect/>
          </a:stretch>
        </p:blipFill>
        <p:spPr>
          <a:xfrm>
            <a:off x="4876800" y="0"/>
            <a:ext cx="4267200" cy="2667053"/>
          </a:xfrm>
          <a:prstGeom prst="rect">
            <a:avLst/>
          </a:prstGeom>
        </p:spPr>
      </p:pic>
      <p:pic>
        <p:nvPicPr>
          <p:cNvPr id="9" name="Picture 8" descr="089_HaydenRich_MonumentRocksNationalNaturalPark_KS_052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3943350"/>
            <a:ext cx="3886200" cy="2914650"/>
          </a:xfrm>
          <a:prstGeom prst="rect">
            <a:avLst/>
          </a:prstGeom>
        </p:spPr>
      </p:pic>
      <p:pic>
        <p:nvPicPr>
          <p:cNvPr id="4" name="Picture 3" descr="044M_RichTracy_BearToothMtns_Rte212_MT_0525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7360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1762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 the Country’s National Parks/Landmarks…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021CW_Rich_DevilsTowerW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2133600"/>
            <a:ext cx="2400300" cy="3200400"/>
          </a:xfrm>
          <a:prstGeom prst="rect">
            <a:avLst/>
          </a:prstGeom>
        </p:spPr>
      </p:pic>
      <p:pic>
        <p:nvPicPr>
          <p:cNvPr id="11" name="Picture 10" descr="080MCW_Bear_YellowstoneNatlPark_WY_052509.jpg"/>
          <p:cNvPicPr>
            <a:picLocks noChangeAspect="1"/>
          </p:cNvPicPr>
          <p:nvPr/>
        </p:nvPicPr>
        <p:blipFill>
          <a:blip r:embed="rId7" cstate="print"/>
          <a:srcRect l="25368" t="8824" r="17096" b="44118"/>
          <a:stretch>
            <a:fillRect/>
          </a:stretch>
        </p:blipFill>
        <p:spPr>
          <a:xfrm>
            <a:off x="5867400" y="2362199"/>
            <a:ext cx="3276600" cy="200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Feast On Some Local Cuisine!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343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Oneille</a:t>
            </a:r>
            <a:r>
              <a:rPr lang="en-US" b="1" dirty="0" smtClean="0"/>
              <a:t>, NE</a:t>
            </a:r>
          </a:p>
          <a:p>
            <a:r>
              <a:rPr lang="en-US" b="1" dirty="0" smtClean="0"/>
              <a:t>May 26, 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D 662 graphic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077200" cy="167640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Bowdle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SD Environmental Setup: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22 May, 2010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80672"/>
            <a:ext cx="3429000" cy="1477328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&gt;3,000 J/kg MLCAPE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– 60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Effective Bulk Shear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LLJ transporting high Theta-E Northward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trough approaches from 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0151 PM CDT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89CW_Mike_BowdleSDWedgeTornadoDamage_0711pm_052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0400" y="3352800"/>
            <a:ext cx="4673600" cy="3505200"/>
          </a:xfrm>
          <a:prstGeom prst="rect">
            <a:avLst/>
          </a:prstGeom>
        </p:spPr>
      </p:pic>
      <p:pic>
        <p:nvPicPr>
          <p:cNvPr id="10" name="Picture 9" descr="583aCW_Mike_LargeWedgeTornado_NearRte12BowdleSD_640PM_052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4648200" cy="3486150"/>
          </a:xfrm>
          <a:prstGeom prst="rect">
            <a:avLst/>
          </a:prstGeom>
        </p:spPr>
      </p:pic>
      <p:pic>
        <p:nvPicPr>
          <p:cNvPr id="8" name="Picture 7" descr="587CW_Mike_BowdleSDWedgeTornadoDamage_0709pm_052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71850"/>
            <a:ext cx="4648200" cy="3486150"/>
          </a:xfrm>
          <a:prstGeom prst="rect">
            <a:avLst/>
          </a:prstGeom>
        </p:spPr>
      </p:pic>
      <p:pic>
        <p:nvPicPr>
          <p:cNvPr id="7" name="Picture 6" descr="582dCW_Mike_Tornado_WSWRoute12BowdleSD_623pm_0522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48200" cy="348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35052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And </a:t>
            </a:r>
            <a:r>
              <a:rPr lang="en-US" sz="6000" b="1" smtClean="0"/>
              <a:t>now on to </a:t>
            </a:r>
            <a:r>
              <a:rPr lang="en-US" sz="6000" b="1" dirty="0" smtClean="0"/>
              <a:t>the </a:t>
            </a:r>
            <a:r>
              <a:rPr lang="en-US" sz="6000" b="1" dirty="0" err="1" smtClean="0">
                <a:hlinkClick r:id="rId6" action="ppaction://hlinkfile"/>
              </a:rPr>
              <a:t>Bowdle</a:t>
            </a:r>
            <a:r>
              <a:rPr lang="en-US" sz="6000" b="1" dirty="0" smtClean="0"/>
              <a:t> tornado video…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3429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Supplemental Slides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55_RyanRich_NorthOfMidland_051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0800" y="762000"/>
            <a:ext cx="528320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Chasing Logistics – Equipment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6106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NOAA </a:t>
            </a:r>
            <a:r>
              <a:rPr lang="en-US" sz="2400" dirty="0" err="1" smtClean="0"/>
              <a:t>Wx</a:t>
            </a:r>
            <a:r>
              <a:rPr lang="en-US" sz="2400" dirty="0" smtClean="0"/>
              <a:t> Radio</a:t>
            </a:r>
          </a:p>
          <a:p>
            <a:pPr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GPS/Garmin: </a:t>
            </a:r>
            <a:r>
              <a:rPr lang="en-US" sz="2400" dirty="0"/>
              <a:t>T</a:t>
            </a:r>
            <a:r>
              <a:rPr lang="en-US" sz="2400" dirty="0" smtClean="0"/>
              <a:t>ravel time(s)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 </a:t>
            </a:r>
            <a:r>
              <a:rPr lang="en-US" sz="2400" dirty="0" smtClean="0"/>
              <a:t>&amp; gas stations!</a:t>
            </a:r>
          </a:p>
          <a:p>
            <a:pPr>
              <a:spcBef>
                <a:spcPts val="0"/>
              </a:spcBef>
              <a:buNone/>
            </a:pPr>
            <a:endParaRPr lang="en-US" sz="900" dirty="0" smtClean="0"/>
          </a:p>
          <a:p>
            <a:r>
              <a:rPr lang="en-US" sz="2400" dirty="0" smtClean="0"/>
              <a:t>Road Atlas</a:t>
            </a:r>
          </a:p>
          <a:p>
            <a:pPr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sz="2400" dirty="0" err="1" smtClean="0"/>
              <a:t>GlobalSat</a:t>
            </a:r>
            <a:r>
              <a:rPr lang="en-US" sz="2400" dirty="0" smtClean="0"/>
              <a:t> USB GPS Receiver for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overlaying position on radar image</a:t>
            </a:r>
          </a:p>
          <a:p>
            <a:pPr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Power Inverter w/multiple AC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outlets (for charging electronics)</a:t>
            </a:r>
          </a:p>
          <a:p>
            <a:pPr>
              <a:spcBef>
                <a:spcPts val="0"/>
              </a:spcBef>
              <a:buNone/>
            </a:pPr>
            <a:endParaRPr lang="en-US" sz="900" dirty="0" smtClean="0"/>
          </a:p>
          <a:p>
            <a:r>
              <a:rPr lang="en-US" sz="2400" dirty="0" smtClean="0"/>
              <a:t>Video &amp; Digital Camera(s)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2400" dirty="0" smtClean="0"/>
              <a:t>Cell Phones and Chargers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2400" dirty="0" smtClean="0"/>
              <a:t>Laptop(s) setup with…</a:t>
            </a:r>
          </a:p>
          <a:p>
            <a:pPr lvl="1"/>
            <a:r>
              <a:rPr lang="en-US" sz="2400" dirty="0"/>
              <a:t>Gibson Ridge </a:t>
            </a:r>
            <a:r>
              <a:rPr lang="en-US" sz="2400" dirty="0" smtClean="0"/>
              <a:t>Software (GRLevel2 and/or 3) for viewing weather </a:t>
            </a:r>
            <a:r>
              <a:rPr lang="en-US" sz="2400" dirty="0"/>
              <a:t>radar </a:t>
            </a:r>
            <a:r>
              <a:rPr lang="en-US" sz="2400" dirty="0" smtClean="0"/>
              <a:t>data and assoc. </a:t>
            </a:r>
            <a:r>
              <a:rPr lang="en-US" sz="2400" dirty="0" err="1" smtClean="0"/>
              <a:t>shapefiles</a:t>
            </a:r>
            <a:endParaRPr lang="en-US" sz="2400" dirty="0" smtClean="0"/>
          </a:p>
          <a:p>
            <a:pPr lvl="1"/>
            <a:r>
              <a:rPr lang="en-US" sz="2400" dirty="0" smtClean="0"/>
              <a:t>Bookmarks to frequently-viewed websites (</a:t>
            </a:r>
            <a:r>
              <a:rPr lang="en-US" sz="2400" dirty="0" err="1" smtClean="0"/>
              <a:t>wx</a:t>
            </a:r>
            <a:r>
              <a:rPr lang="en-US" sz="2400" dirty="0" smtClean="0"/>
              <a:t> obs. &amp; </a:t>
            </a:r>
            <a:r>
              <a:rPr lang="en-US" sz="2400" dirty="0" err="1" smtClean="0"/>
              <a:t>fcsts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Mobile internet ability (e.g. Verizon)</a:t>
            </a:r>
          </a:p>
          <a:p>
            <a:pPr lvl="1">
              <a:buNone/>
            </a:pPr>
            <a:endParaRPr lang="en-US" sz="1100" dirty="0" smtClean="0"/>
          </a:p>
          <a:p>
            <a:r>
              <a:rPr lang="en-US" sz="2400" dirty="0" smtClean="0"/>
              <a:t>A coat!</a:t>
            </a:r>
            <a:endParaRPr lang="en-US" dirty="0" smtClean="0"/>
          </a:p>
        </p:txBody>
      </p:sp>
      <p:cxnSp>
        <p:nvCxnSpPr>
          <p:cNvPr id="6" name="Elbow Connector 5"/>
          <p:cNvCxnSpPr/>
          <p:nvPr/>
        </p:nvCxnSpPr>
        <p:spPr>
          <a:xfrm>
            <a:off x="1752600" y="2286000"/>
            <a:ext cx="4419600" cy="1752600"/>
          </a:xfrm>
          <a:prstGeom prst="bentConnector3">
            <a:avLst>
              <a:gd name="adj1" fmla="val 50000"/>
            </a:avLst>
          </a:prstGeom>
          <a:ln w="698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1400" y="40386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FF00"/>
                </a:solidFill>
              </a:rPr>
              <a:t>N. Of Midland, TX; May 17, 2010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1355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What works best for us…</a:t>
            </a:r>
          </a:p>
          <a:p>
            <a:pPr marL="640080" lvl="1"/>
            <a:r>
              <a:rPr lang="en-US" sz="2600" dirty="0" smtClean="0"/>
              <a:t>Fly into Kansas City early in the day</a:t>
            </a:r>
          </a:p>
          <a:p>
            <a:pPr marL="640080" lvl="1"/>
            <a:r>
              <a:rPr lang="en-US" sz="2600" dirty="0" smtClean="0"/>
              <a:t>Rent an SUV </a:t>
            </a:r>
            <a:r>
              <a:rPr lang="en-US" sz="2600" b="1" i="1" dirty="0" smtClean="0"/>
              <a:t>W/FULL LOSS DAMAGE WAIVER and ≥2 drivers!</a:t>
            </a:r>
            <a:endParaRPr lang="en-US" sz="2600" dirty="0" smtClean="0"/>
          </a:p>
          <a:p>
            <a:r>
              <a:rPr lang="en-US" sz="2600" dirty="0" smtClean="0"/>
              <a:t>Be prepared for long stretches of travel w/out ANY facilities!</a:t>
            </a:r>
          </a:p>
          <a:p>
            <a:r>
              <a:rPr lang="en-US" sz="2600" dirty="0" smtClean="0"/>
              <a:t>One chase vehicle w/friends whose company you really enjoy!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Chasing Logistics – Travel</a:t>
            </a:r>
          </a:p>
        </p:txBody>
      </p:sp>
      <p:pic>
        <p:nvPicPr>
          <p:cNvPr id="5" name="Picture 4" descr="020_NE_Road_052408.jpg.jpg"/>
          <p:cNvPicPr>
            <a:picLocks noChangeAspect="1"/>
          </p:cNvPicPr>
          <p:nvPr/>
        </p:nvPicPr>
        <p:blipFill>
          <a:blip r:embed="rId2" cstate="print"/>
          <a:srcRect t="17593" b="30556"/>
          <a:stretch>
            <a:fillRect/>
          </a:stretch>
        </p:blipFill>
        <p:spPr>
          <a:xfrm>
            <a:off x="0" y="3302071"/>
            <a:ext cx="9144000" cy="3555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488668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Nebraska; May 24 2008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364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Involves ~500 miles of driving</a:t>
            </a:r>
          </a:p>
          <a:p>
            <a:r>
              <a:rPr lang="en-US" dirty="0" smtClean="0"/>
              <a:t>Morning: Analyze the latest observations &amp; forecast data to determine ‘best’ positioning</a:t>
            </a:r>
          </a:p>
          <a:p>
            <a:r>
              <a:rPr lang="en-US" dirty="0" smtClean="0"/>
              <a:t>Morning – Mid Afternoon: </a:t>
            </a:r>
          </a:p>
          <a:p>
            <a:pPr lvl="1"/>
            <a:r>
              <a:rPr lang="en-US" dirty="0" smtClean="0"/>
              <a:t>Drive (potentially hours) to get into position (pick a location at/near a major intersection to maximize road options when the chase begins)</a:t>
            </a:r>
          </a:p>
          <a:p>
            <a:pPr lvl="1"/>
            <a:r>
              <a:rPr lang="en-US" dirty="0" smtClean="0"/>
              <a:t>Stay </a:t>
            </a:r>
            <a:r>
              <a:rPr lang="en-US" dirty="0" err="1" smtClean="0"/>
              <a:t>situationally</a:t>
            </a:r>
            <a:r>
              <a:rPr lang="en-US" dirty="0"/>
              <a:t>-</a:t>
            </a:r>
            <a:r>
              <a:rPr lang="en-US" dirty="0" smtClean="0"/>
              <a:t>aware by continuing to monitor obs. and forecast data for boundary development/movement and/or evidence of the cap beginning to break</a:t>
            </a:r>
          </a:p>
          <a:p>
            <a:r>
              <a:rPr lang="en-US" dirty="0" smtClean="0"/>
              <a:t>Once in position, remain </a:t>
            </a:r>
            <a:r>
              <a:rPr lang="en-US" dirty="0" err="1" smtClean="0"/>
              <a:t>situationally</a:t>
            </a:r>
            <a:r>
              <a:rPr lang="en-US" dirty="0" smtClean="0"/>
              <a:t>-aware while waiting for something to ‘pop’</a:t>
            </a:r>
          </a:p>
          <a:p>
            <a:r>
              <a:rPr lang="en-US" dirty="0" smtClean="0"/>
              <a:t>When something ‘pops’, chase!</a:t>
            </a:r>
          </a:p>
          <a:p>
            <a:r>
              <a:rPr lang="en-US" dirty="0" smtClean="0"/>
              <a:t>Towards dark, call it a day.  Begin forecasting for the next day to determine a good location to rest for the night to be in good positioning for the next day.</a:t>
            </a:r>
          </a:p>
          <a:p>
            <a:r>
              <a:rPr lang="en-US" dirty="0" smtClean="0"/>
              <a:t>Call hotels to make a reservation for the night</a:t>
            </a:r>
          </a:p>
          <a:p>
            <a:r>
              <a:rPr lang="en-US" dirty="0" smtClean="0"/>
              <a:t>Grab a late dinner, then drive to your reserved hotel for the night.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Typical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dirty="0" smtClean="0"/>
              <a:t>Chasing Logistics</a:t>
            </a:r>
          </a:p>
          <a:p>
            <a:pPr>
              <a:buNone/>
            </a:pPr>
            <a:endParaRPr lang="en-US" sz="1200" dirty="0" smtClean="0"/>
          </a:p>
          <a:p>
            <a:r>
              <a:rPr lang="en-US" dirty="0" smtClean="0"/>
              <a:t>Lessons Learned/Chasing Advice</a:t>
            </a:r>
          </a:p>
          <a:p>
            <a:pPr>
              <a:buNone/>
            </a:pPr>
            <a:endParaRPr lang="en-US" sz="1200" dirty="0" smtClean="0"/>
          </a:p>
          <a:p>
            <a:r>
              <a:rPr lang="en-US" dirty="0" smtClean="0"/>
              <a:t>Environmental Setup – May 22, 2010</a:t>
            </a:r>
          </a:p>
          <a:p>
            <a:pPr>
              <a:buNone/>
            </a:pPr>
            <a:endParaRPr lang="en-US" sz="1200" dirty="0" smtClean="0"/>
          </a:p>
          <a:p>
            <a:r>
              <a:rPr lang="en-US" dirty="0" err="1" smtClean="0"/>
              <a:t>Bowdle</a:t>
            </a:r>
            <a:r>
              <a:rPr lang="en-US" dirty="0" smtClean="0"/>
              <a:t> tornado video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N. Of Midland, TX; May 17, 2010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www.spc.noaa.gov/obswx/maps/500_100522_12.gif"/>
          <p:cNvPicPr>
            <a:picLocks noChangeAspect="1"/>
          </p:cNvPicPr>
          <p:nvPr/>
        </p:nvPicPr>
        <p:blipFill>
          <a:blip r:embed="rId3" cstate="print"/>
          <a:srcRect l="15600" t="21120" r="28800" b="23200"/>
          <a:stretch>
            <a:fillRect/>
          </a:stretch>
        </p:blipFill>
        <p:spPr bwMode="auto">
          <a:xfrm>
            <a:off x="4589925" y="0"/>
            <a:ext cx="4533289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http://www.spc.noaa.gov/obswx/maps/850_100522_12.gif"/>
          <p:cNvPicPr>
            <a:picLocks noChangeAspect="1"/>
          </p:cNvPicPr>
          <p:nvPr/>
        </p:nvPicPr>
        <p:blipFill>
          <a:blip r:embed="rId4" cstate="print"/>
          <a:srcRect l="15600" t="21120" r="28800" b="23200"/>
          <a:stretch>
            <a:fillRect/>
          </a:stretch>
        </p:blipFill>
        <p:spPr bwMode="auto">
          <a:xfrm>
            <a:off x="0" y="3453140"/>
            <a:ext cx="4533289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http://www.spc.noaa.gov/obswx/maps/sfc_100522_12.gif"/>
          <p:cNvPicPr/>
          <p:nvPr/>
        </p:nvPicPr>
        <p:blipFill>
          <a:blip r:embed="rId5" cstate="print"/>
          <a:srcRect l="12000" t="19200" r="27600" b="20800"/>
          <a:stretch>
            <a:fillRect/>
          </a:stretch>
        </p:blipFill>
        <p:spPr bwMode="auto">
          <a:xfrm>
            <a:off x="4541520" y="3429000"/>
            <a:ext cx="4602480" cy="3429000"/>
          </a:xfrm>
          <a:prstGeom prst="rect">
            <a:avLst/>
          </a:prstGeom>
          <a:noFill/>
          <a:ln w="19050">
            <a:solidFill>
              <a:schemeClr val="tx1">
                <a:alpha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4" descr="http://www.spc.noaa.gov/obswx/maps/sfc_100522_12.gif"/>
          <p:cNvPicPr/>
          <p:nvPr/>
        </p:nvPicPr>
        <p:blipFill>
          <a:blip r:embed="rId5" cstate="print"/>
          <a:srcRect l="33600" t="92800" r="33600" b="3200"/>
          <a:stretch>
            <a:fillRect/>
          </a:stretch>
        </p:blipFill>
        <p:spPr bwMode="auto">
          <a:xfrm>
            <a:off x="4572000" y="6629400"/>
            <a:ext cx="249936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spc.noaa.gov/obswx/maps/850_100522_12.gif"/>
          <p:cNvPicPr/>
          <p:nvPr/>
        </p:nvPicPr>
        <p:blipFill>
          <a:blip r:embed="rId4" cstate="print"/>
          <a:srcRect l="32400" t="94400" r="32400" b="3200"/>
          <a:stretch>
            <a:fillRect/>
          </a:stretch>
        </p:blipFill>
        <p:spPr bwMode="auto">
          <a:xfrm>
            <a:off x="60960" y="6720840"/>
            <a:ext cx="268224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www.spc.noaa.gov/obswx/maps/500_100522_12.gif"/>
          <p:cNvPicPr/>
          <p:nvPr/>
        </p:nvPicPr>
        <p:blipFill>
          <a:blip r:embed="rId3" cstate="print"/>
          <a:srcRect l="33600" t="94400" r="33600" b="3200"/>
          <a:stretch>
            <a:fillRect/>
          </a:stretch>
        </p:blipFill>
        <p:spPr bwMode="auto">
          <a:xfrm>
            <a:off x="4587240" y="3200400"/>
            <a:ext cx="249936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1" descr="http://www.spc.noaa.gov/obswx/maps/250_100522_12.gif"/>
          <p:cNvPicPr>
            <a:picLocks noChangeAspect="1"/>
          </p:cNvPicPr>
          <p:nvPr/>
        </p:nvPicPr>
        <p:blipFill>
          <a:blip r:embed="rId6" cstate="print"/>
          <a:srcRect l="15600" t="21120" r="28800" b="23200"/>
          <a:stretch>
            <a:fillRect/>
          </a:stretch>
        </p:blipFill>
        <p:spPr bwMode="auto">
          <a:xfrm>
            <a:off x="-3" y="-3"/>
            <a:ext cx="4533290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http://www.spc.noaa.gov/obswx/maps/250_100522_12.gif"/>
          <p:cNvPicPr/>
          <p:nvPr/>
        </p:nvPicPr>
        <p:blipFill>
          <a:blip r:embed="rId6" cstate="print"/>
          <a:srcRect l="34800" t="94400" r="34800" b="3200"/>
          <a:stretch>
            <a:fillRect/>
          </a:stretch>
        </p:blipFill>
        <p:spPr bwMode="auto">
          <a:xfrm>
            <a:off x="45720" y="3200400"/>
            <a:ext cx="231648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8288" y="18288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250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08576" y="18288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90288" y="344728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SFC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" y="347472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850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8" name="Freeform 17"/>
          <p:cNvSpPr/>
          <p:nvPr/>
        </p:nvSpPr>
        <p:spPr>
          <a:xfrm>
            <a:off x="2048256" y="429768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629400" y="429768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048256" y="3877056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521403" y="3805877"/>
            <a:ext cx="974150" cy="581974"/>
          </a:xfrm>
          <a:custGeom>
            <a:avLst/>
            <a:gdLst>
              <a:gd name="connsiteX0" fmla="*/ 31797 w 974150"/>
              <a:gd name="connsiteY0" fmla="*/ 4123 h 581974"/>
              <a:gd name="connsiteX1" fmla="*/ 31797 w 974150"/>
              <a:gd name="connsiteY1" fmla="*/ 4123 h 581974"/>
              <a:gd name="connsiteX2" fmla="*/ 136572 w 974150"/>
              <a:gd name="connsiteY2" fmla="*/ 13648 h 581974"/>
              <a:gd name="connsiteX3" fmla="*/ 312785 w 974150"/>
              <a:gd name="connsiteY3" fmla="*/ 18411 h 581974"/>
              <a:gd name="connsiteX4" fmla="*/ 346122 w 974150"/>
              <a:gd name="connsiteY4" fmla="*/ 23173 h 581974"/>
              <a:gd name="connsiteX5" fmla="*/ 441372 w 974150"/>
              <a:gd name="connsiteY5" fmla="*/ 13648 h 581974"/>
              <a:gd name="connsiteX6" fmla="*/ 465185 w 974150"/>
              <a:gd name="connsiteY6" fmla="*/ 18411 h 581974"/>
              <a:gd name="connsiteX7" fmla="*/ 731885 w 974150"/>
              <a:gd name="connsiteY7" fmla="*/ 13648 h 581974"/>
              <a:gd name="connsiteX8" fmla="*/ 846185 w 974150"/>
              <a:gd name="connsiteY8" fmla="*/ 8886 h 581974"/>
              <a:gd name="connsiteX9" fmla="*/ 898572 w 974150"/>
              <a:gd name="connsiteY9" fmla="*/ 8886 h 581974"/>
              <a:gd name="connsiteX10" fmla="*/ 912860 w 974150"/>
              <a:gd name="connsiteY10" fmla="*/ 18411 h 581974"/>
              <a:gd name="connsiteX11" fmla="*/ 927147 w 974150"/>
              <a:gd name="connsiteY11" fmla="*/ 66036 h 581974"/>
              <a:gd name="connsiteX12" fmla="*/ 936672 w 974150"/>
              <a:gd name="connsiteY12" fmla="*/ 123186 h 581974"/>
              <a:gd name="connsiteX13" fmla="*/ 950960 w 974150"/>
              <a:gd name="connsiteY13" fmla="*/ 142236 h 581974"/>
              <a:gd name="connsiteX14" fmla="*/ 960485 w 974150"/>
              <a:gd name="connsiteY14" fmla="*/ 175573 h 581974"/>
              <a:gd name="connsiteX15" fmla="*/ 970010 w 974150"/>
              <a:gd name="connsiteY15" fmla="*/ 208911 h 581974"/>
              <a:gd name="connsiteX16" fmla="*/ 965247 w 974150"/>
              <a:gd name="connsiteY16" fmla="*/ 270823 h 581974"/>
              <a:gd name="connsiteX17" fmla="*/ 955722 w 974150"/>
              <a:gd name="connsiteY17" fmla="*/ 299398 h 581974"/>
              <a:gd name="connsiteX18" fmla="*/ 950960 w 974150"/>
              <a:gd name="connsiteY18" fmla="*/ 313686 h 581974"/>
              <a:gd name="connsiteX19" fmla="*/ 946197 w 974150"/>
              <a:gd name="connsiteY19" fmla="*/ 375598 h 581974"/>
              <a:gd name="connsiteX20" fmla="*/ 936672 w 974150"/>
              <a:gd name="connsiteY20" fmla="*/ 437511 h 581974"/>
              <a:gd name="connsiteX21" fmla="*/ 931910 w 974150"/>
              <a:gd name="connsiteY21" fmla="*/ 480373 h 581974"/>
              <a:gd name="connsiteX22" fmla="*/ 946197 w 974150"/>
              <a:gd name="connsiteY22" fmla="*/ 551811 h 581974"/>
              <a:gd name="connsiteX23" fmla="*/ 950960 w 974150"/>
              <a:gd name="connsiteY23" fmla="*/ 566098 h 581974"/>
              <a:gd name="connsiteX24" fmla="*/ 955722 w 974150"/>
              <a:gd name="connsiteY24" fmla="*/ 580386 h 581974"/>
              <a:gd name="connsiteX25" fmla="*/ 941435 w 974150"/>
              <a:gd name="connsiteY25" fmla="*/ 575623 h 581974"/>
              <a:gd name="connsiteX26" fmla="*/ 912860 w 974150"/>
              <a:gd name="connsiteY26" fmla="*/ 556573 h 581974"/>
              <a:gd name="connsiteX27" fmla="*/ 884285 w 974150"/>
              <a:gd name="connsiteY27" fmla="*/ 547048 h 581974"/>
              <a:gd name="connsiteX28" fmla="*/ 869997 w 974150"/>
              <a:gd name="connsiteY28" fmla="*/ 542286 h 581974"/>
              <a:gd name="connsiteX29" fmla="*/ 855710 w 974150"/>
              <a:gd name="connsiteY29" fmla="*/ 537523 h 581974"/>
              <a:gd name="connsiteX30" fmla="*/ 779510 w 974150"/>
              <a:gd name="connsiteY30" fmla="*/ 542286 h 581974"/>
              <a:gd name="connsiteX31" fmla="*/ 765222 w 974150"/>
              <a:gd name="connsiteY31" fmla="*/ 547048 h 581974"/>
              <a:gd name="connsiteX32" fmla="*/ 727122 w 974150"/>
              <a:gd name="connsiteY32" fmla="*/ 542286 h 581974"/>
              <a:gd name="connsiteX33" fmla="*/ 708072 w 974150"/>
              <a:gd name="connsiteY33" fmla="*/ 518473 h 581974"/>
              <a:gd name="connsiteX34" fmla="*/ 693785 w 974150"/>
              <a:gd name="connsiteY34" fmla="*/ 513711 h 581974"/>
              <a:gd name="connsiteX35" fmla="*/ 669972 w 974150"/>
              <a:gd name="connsiteY35" fmla="*/ 508948 h 581974"/>
              <a:gd name="connsiteX36" fmla="*/ 550910 w 974150"/>
              <a:gd name="connsiteY36" fmla="*/ 504186 h 581974"/>
              <a:gd name="connsiteX37" fmla="*/ 360410 w 974150"/>
              <a:gd name="connsiteY37" fmla="*/ 504186 h 581974"/>
              <a:gd name="connsiteX38" fmla="*/ 246110 w 974150"/>
              <a:gd name="connsiteY38" fmla="*/ 508948 h 581974"/>
              <a:gd name="connsiteX39" fmla="*/ 84185 w 974150"/>
              <a:gd name="connsiteY39" fmla="*/ 513711 h 581974"/>
              <a:gd name="connsiteX40" fmla="*/ 17510 w 974150"/>
              <a:gd name="connsiteY40" fmla="*/ 504186 h 581974"/>
              <a:gd name="connsiteX41" fmla="*/ 3222 w 974150"/>
              <a:gd name="connsiteY41" fmla="*/ 499423 h 581974"/>
              <a:gd name="connsiteX42" fmla="*/ 7985 w 974150"/>
              <a:gd name="connsiteY42" fmla="*/ 427986 h 581974"/>
              <a:gd name="connsiteX43" fmla="*/ 17510 w 974150"/>
              <a:gd name="connsiteY43" fmla="*/ 294636 h 581974"/>
              <a:gd name="connsiteX44" fmla="*/ 22272 w 974150"/>
              <a:gd name="connsiteY44" fmla="*/ 156523 h 581974"/>
              <a:gd name="connsiteX45" fmla="*/ 27035 w 974150"/>
              <a:gd name="connsiteY45" fmla="*/ 142236 h 581974"/>
              <a:gd name="connsiteX46" fmla="*/ 31797 w 974150"/>
              <a:gd name="connsiteY46" fmla="*/ 118423 h 581974"/>
              <a:gd name="connsiteX47" fmla="*/ 36560 w 974150"/>
              <a:gd name="connsiteY47" fmla="*/ 46986 h 581974"/>
              <a:gd name="connsiteX48" fmla="*/ 41322 w 974150"/>
              <a:gd name="connsiteY48" fmla="*/ 32698 h 581974"/>
              <a:gd name="connsiteX49" fmla="*/ 31797 w 974150"/>
              <a:gd name="connsiteY49" fmla="*/ 4123 h 58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74150" h="581974">
                <a:moveTo>
                  <a:pt x="31797" y="4123"/>
                </a:moveTo>
                <a:lnTo>
                  <a:pt x="31797" y="4123"/>
                </a:lnTo>
                <a:cubicBezTo>
                  <a:pt x="67746" y="8118"/>
                  <a:pt x="99902" y="12181"/>
                  <a:pt x="136572" y="13648"/>
                </a:cubicBezTo>
                <a:cubicBezTo>
                  <a:pt x="195284" y="15996"/>
                  <a:pt x="254047" y="16823"/>
                  <a:pt x="312785" y="18411"/>
                </a:cubicBezTo>
                <a:cubicBezTo>
                  <a:pt x="323897" y="19998"/>
                  <a:pt x="334897" y="23173"/>
                  <a:pt x="346122" y="23173"/>
                </a:cubicBezTo>
                <a:cubicBezTo>
                  <a:pt x="358263" y="23173"/>
                  <a:pt x="425815" y="15377"/>
                  <a:pt x="441372" y="13648"/>
                </a:cubicBezTo>
                <a:cubicBezTo>
                  <a:pt x="449310" y="15236"/>
                  <a:pt x="457146" y="17465"/>
                  <a:pt x="465185" y="18411"/>
                </a:cubicBezTo>
                <a:cubicBezTo>
                  <a:pt x="566179" y="30293"/>
                  <a:pt x="597743" y="19237"/>
                  <a:pt x="731885" y="13648"/>
                </a:cubicBezTo>
                <a:lnTo>
                  <a:pt x="846185" y="8886"/>
                </a:lnTo>
                <a:cubicBezTo>
                  <a:pt x="868496" y="1448"/>
                  <a:pt x="865990" y="0"/>
                  <a:pt x="898572" y="8886"/>
                </a:cubicBezTo>
                <a:cubicBezTo>
                  <a:pt x="904094" y="10392"/>
                  <a:pt x="908097" y="15236"/>
                  <a:pt x="912860" y="18411"/>
                </a:cubicBezTo>
                <a:cubicBezTo>
                  <a:pt x="924455" y="53196"/>
                  <a:pt x="919950" y="37245"/>
                  <a:pt x="927147" y="66036"/>
                </a:cubicBezTo>
                <a:cubicBezTo>
                  <a:pt x="927867" y="72518"/>
                  <a:pt x="928970" y="109708"/>
                  <a:pt x="936672" y="123186"/>
                </a:cubicBezTo>
                <a:cubicBezTo>
                  <a:pt x="940610" y="130078"/>
                  <a:pt x="946197" y="135886"/>
                  <a:pt x="950960" y="142236"/>
                </a:cubicBezTo>
                <a:cubicBezTo>
                  <a:pt x="962376" y="176485"/>
                  <a:pt x="948528" y="133721"/>
                  <a:pt x="960485" y="175573"/>
                </a:cubicBezTo>
                <a:cubicBezTo>
                  <a:pt x="974150" y="223400"/>
                  <a:pt x="955120" y="149358"/>
                  <a:pt x="970010" y="208911"/>
                </a:cubicBezTo>
                <a:cubicBezTo>
                  <a:pt x="968422" y="229548"/>
                  <a:pt x="968475" y="250378"/>
                  <a:pt x="965247" y="270823"/>
                </a:cubicBezTo>
                <a:cubicBezTo>
                  <a:pt x="963681" y="280740"/>
                  <a:pt x="958897" y="289873"/>
                  <a:pt x="955722" y="299398"/>
                </a:cubicBezTo>
                <a:lnTo>
                  <a:pt x="950960" y="313686"/>
                </a:lnTo>
                <a:cubicBezTo>
                  <a:pt x="949372" y="334323"/>
                  <a:pt x="948159" y="354993"/>
                  <a:pt x="946197" y="375598"/>
                </a:cubicBezTo>
                <a:cubicBezTo>
                  <a:pt x="937975" y="461924"/>
                  <a:pt x="945498" y="375726"/>
                  <a:pt x="936672" y="437511"/>
                </a:cubicBezTo>
                <a:cubicBezTo>
                  <a:pt x="934639" y="451742"/>
                  <a:pt x="933497" y="466086"/>
                  <a:pt x="931910" y="480373"/>
                </a:cubicBezTo>
                <a:cubicBezTo>
                  <a:pt x="937780" y="533211"/>
                  <a:pt x="932126" y="509601"/>
                  <a:pt x="946197" y="551811"/>
                </a:cubicBezTo>
                <a:lnTo>
                  <a:pt x="950960" y="566098"/>
                </a:lnTo>
                <a:cubicBezTo>
                  <a:pt x="952548" y="570861"/>
                  <a:pt x="960485" y="581974"/>
                  <a:pt x="955722" y="580386"/>
                </a:cubicBezTo>
                <a:cubicBezTo>
                  <a:pt x="950960" y="578798"/>
                  <a:pt x="945823" y="578061"/>
                  <a:pt x="941435" y="575623"/>
                </a:cubicBezTo>
                <a:cubicBezTo>
                  <a:pt x="931428" y="570063"/>
                  <a:pt x="923720" y="560193"/>
                  <a:pt x="912860" y="556573"/>
                </a:cubicBezTo>
                <a:lnTo>
                  <a:pt x="884285" y="547048"/>
                </a:lnTo>
                <a:lnTo>
                  <a:pt x="869997" y="542286"/>
                </a:lnTo>
                <a:lnTo>
                  <a:pt x="855710" y="537523"/>
                </a:lnTo>
                <a:cubicBezTo>
                  <a:pt x="830310" y="539111"/>
                  <a:pt x="804820" y="539622"/>
                  <a:pt x="779510" y="542286"/>
                </a:cubicBezTo>
                <a:cubicBezTo>
                  <a:pt x="774517" y="542812"/>
                  <a:pt x="770242" y="547048"/>
                  <a:pt x="765222" y="547048"/>
                </a:cubicBezTo>
                <a:cubicBezTo>
                  <a:pt x="752423" y="547048"/>
                  <a:pt x="739822" y="543873"/>
                  <a:pt x="727122" y="542286"/>
                </a:cubicBezTo>
                <a:cubicBezTo>
                  <a:pt x="663696" y="500000"/>
                  <a:pt x="754082" y="564483"/>
                  <a:pt x="708072" y="518473"/>
                </a:cubicBezTo>
                <a:cubicBezTo>
                  <a:pt x="704522" y="514923"/>
                  <a:pt x="698655" y="514929"/>
                  <a:pt x="693785" y="513711"/>
                </a:cubicBezTo>
                <a:cubicBezTo>
                  <a:pt x="685932" y="511748"/>
                  <a:pt x="678049" y="509486"/>
                  <a:pt x="669972" y="508948"/>
                </a:cubicBezTo>
                <a:cubicBezTo>
                  <a:pt x="630341" y="506306"/>
                  <a:pt x="590597" y="505773"/>
                  <a:pt x="550910" y="504186"/>
                </a:cubicBezTo>
                <a:cubicBezTo>
                  <a:pt x="469844" y="490674"/>
                  <a:pt x="527665" y="498419"/>
                  <a:pt x="360410" y="504186"/>
                </a:cubicBezTo>
                <a:lnTo>
                  <a:pt x="246110" y="508948"/>
                </a:lnTo>
                <a:lnTo>
                  <a:pt x="84185" y="513711"/>
                </a:lnTo>
                <a:cubicBezTo>
                  <a:pt x="67721" y="511653"/>
                  <a:pt x="35157" y="508107"/>
                  <a:pt x="17510" y="504186"/>
                </a:cubicBezTo>
                <a:cubicBezTo>
                  <a:pt x="12609" y="503097"/>
                  <a:pt x="7985" y="501011"/>
                  <a:pt x="3222" y="499423"/>
                </a:cubicBezTo>
                <a:cubicBezTo>
                  <a:pt x="4810" y="475611"/>
                  <a:pt x="6793" y="451821"/>
                  <a:pt x="7985" y="427986"/>
                </a:cubicBezTo>
                <a:cubicBezTo>
                  <a:pt x="14408" y="299527"/>
                  <a:pt x="0" y="347157"/>
                  <a:pt x="17510" y="294636"/>
                </a:cubicBezTo>
                <a:cubicBezTo>
                  <a:pt x="19097" y="248598"/>
                  <a:pt x="19399" y="202498"/>
                  <a:pt x="22272" y="156523"/>
                </a:cubicBezTo>
                <a:cubicBezTo>
                  <a:pt x="22585" y="151513"/>
                  <a:pt x="25817" y="147106"/>
                  <a:pt x="27035" y="142236"/>
                </a:cubicBezTo>
                <a:cubicBezTo>
                  <a:pt x="28998" y="134383"/>
                  <a:pt x="30210" y="126361"/>
                  <a:pt x="31797" y="118423"/>
                </a:cubicBezTo>
                <a:cubicBezTo>
                  <a:pt x="33385" y="94611"/>
                  <a:pt x="33925" y="70705"/>
                  <a:pt x="36560" y="46986"/>
                </a:cubicBezTo>
                <a:cubicBezTo>
                  <a:pt x="37114" y="41996"/>
                  <a:pt x="40768" y="37688"/>
                  <a:pt x="41322" y="32698"/>
                </a:cubicBezTo>
                <a:cubicBezTo>
                  <a:pt x="42374" y="23231"/>
                  <a:pt x="33384" y="8885"/>
                  <a:pt x="31797" y="4123"/>
                </a:cubicBezTo>
                <a:close/>
              </a:path>
            </a:pathLst>
          </a:custGeom>
          <a:noFill/>
          <a:ln w="44450">
            <a:solidFill>
              <a:srgbClr val="FFFF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spc.noaa.gov/obswx/maps/850_100523_00.gif"/>
          <p:cNvPicPr>
            <a:picLocks noChangeAspect="1"/>
          </p:cNvPicPr>
          <p:nvPr/>
        </p:nvPicPr>
        <p:blipFill>
          <a:blip r:embed="rId2" cstate="print"/>
          <a:srcRect l="15600" t="21120" r="28800" b="23200"/>
          <a:stretch>
            <a:fillRect/>
          </a:stretch>
        </p:blipFill>
        <p:spPr bwMode="auto">
          <a:xfrm>
            <a:off x="0" y="3453140"/>
            <a:ext cx="4533290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http://www.spc.noaa.gov/obswx/maps/sfc_100523_00.gif"/>
          <p:cNvPicPr/>
          <p:nvPr/>
        </p:nvPicPr>
        <p:blipFill>
          <a:blip r:embed="rId3" cstate="print"/>
          <a:srcRect l="12240" t="19200" r="27600" b="20800"/>
          <a:stretch>
            <a:fillRect/>
          </a:stretch>
        </p:blipFill>
        <p:spPr bwMode="auto">
          <a:xfrm>
            <a:off x="4559808" y="3429000"/>
            <a:ext cx="4584192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http://www.spc.noaa.gov/obswx/maps/sfc_100523_00.gif"/>
          <p:cNvPicPr/>
          <p:nvPr/>
        </p:nvPicPr>
        <p:blipFill>
          <a:blip r:embed="rId3" cstate="print"/>
          <a:srcRect l="33600" t="92800" r="33600" b="3200"/>
          <a:stretch>
            <a:fillRect/>
          </a:stretch>
        </p:blipFill>
        <p:spPr bwMode="auto">
          <a:xfrm>
            <a:off x="4648200" y="6629400"/>
            <a:ext cx="249936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spc.noaa.gov/obswx/maps/850_100523_00.gif"/>
          <p:cNvPicPr/>
          <p:nvPr/>
        </p:nvPicPr>
        <p:blipFill>
          <a:blip r:embed="rId2" cstate="print"/>
          <a:srcRect l="32400" t="94400" r="32400" b="3200"/>
          <a:stretch>
            <a:fillRect/>
          </a:stretch>
        </p:blipFill>
        <p:spPr bwMode="auto">
          <a:xfrm>
            <a:off x="0" y="6720840"/>
            <a:ext cx="268224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spc.noaa.gov/obswx/maps/500_100523_00.gif"/>
          <p:cNvPicPr>
            <a:picLocks noChangeAspect="1"/>
          </p:cNvPicPr>
          <p:nvPr/>
        </p:nvPicPr>
        <p:blipFill>
          <a:blip r:embed="rId4" cstate="print"/>
          <a:srcRect l="15600" t="21120" r="28800" b="23200"/>
          <a:stretch>
            <a:fillRect/>
          </a:stretch>
        </p:blipFill>
        <p:spPr bwMode="auto">
          <a:xfrm>
            <a:off x="4590288" y="0"/>
            <a:ext cx="4533290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http://www.spc.noaa.gov/obswx/maps/500_100523_00.gif"/>
          <p:cNvPicPr/>
          <p:nvPr/>
        </p:nvPicPr>
        <p:blipFill>
          <a:blip r:embed="rId4" cstate="print"/>
          <a:srcRect l="33600" t="94400" r="33600" b="3200"/>
          <a:stretch>
            <a:fillRect/>
          </a:stretch>
        </p:blipFill>
        <p:spPr bwMode="auto">
          <a:xfrm>
            <a:off x="4663440" y="3200400"/>
            <a:ext cx="249936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www.spc.noaa.gov/obswx/maps/250_100523_00.gif"/>
          <p:cNvPicPr>
            <a:picLocks noChangeAspect="1"/>
          </p:cNvPicPr>
          <p:nvPr/>
        </p:nvPicPr>
        <p:blipFill>
          <a:blip r:embed="rId5" cstate="print"/>
          <a:srcRect l="15600" t="21120" r="28800" b="23200"/>
          <a:stretch>
            <a:fillRect/>
          </a:stretch>
        </p:blipFill>
        <p:spPr bwMode="auto">
          <a:xfrm>
            <a:off x="0" y="0"/>
            <a:ext cx="4533290" cy="3404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0" descr="http://www.spc.noaa.gov/obswx/maps/250_100523_00.gif"/>
          <p:cNvPicPr/>
          <p:nvPr/>
        </p:nvPicPr>
        <p:blipFill>
          <a:blip r:embed="rId5" cstate="print"/>
          <a:srcRect l="34800" t="94400" r="34800" b="3200"/>
          <a:stretch>
            <a:fillRect/>
          </a:stretch>
        </p:blipFill>
        <p:spPr bwMode="auto">
          <a:xfrm>
            <a:off x="45720" y="3276600"/>
            <a:ext cx="2316480" cy="137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288" y="18288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250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08576" y="18288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500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90288" y="344728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SFC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288" y="347472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850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20" name="Freeform 19"/>
          <p:cNvSpPr/>
          <p:nvPr/>
        </p:nvSpPr>
        <p:spPr>
          <a:xfrm>
            <a:off x="2038350" y="3876675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057400" y="429768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629400" y="429768"/>
            <a:ext cx="895350" cy="576263"/>
          </a:xfrm>
          <a:custGeom>
            <a:avLst/>
            <a:gdLst>
              <a:gd name="connsiteX0" fmla="*/ 47625 w 895350"/>
              <a:gd name="connsiteY0" fmla="*/ 0 h 576263"/>
              <a:gd name="connsiteX1" fmla="*/ 409575 w 895350"/>
              <a:gd name="connsiteY1" fmla="*/ 38100 h 576263"/>
              <a:gd name="connsiteX2" fmla="*/ 876300 w 895350"/>
              <a:gd name="connsiteY2" fmla="*/ 52388 h 576263"/>
              <a:gd name="connsiteX3" fmla="*/ 890588 w 895350"/>
              <a:gd name="connsiteY3" fmla="*/ 61913 h 576263"/>
              <a:gd name="connsiteX4" fmla="*/ 847725 w 895350"/>
              <a:gd name="connsiteY4" fmla="*/ 85725 h 576263"/>
              <a:gd name="connsiteX5" fmla="*/ 847725 w 895350"/>
              <a:gd name="connsiteY5" fmla="*/ 109538 h 576263"/>
              <a:gd name="connsiteX6" fmla="*/ 890588 w 895350"/>
              <a:gd name="connsiteY6" fmla="*/ 157163 h 576263"/>
              <a:gd name="connsiteX7" fmla="*/ 895350 w 895350"/>
              <a:gd name="connsiteY7" fmla="*/ 542925 h 576263"/>
              <a:gd name="connsiteX8" fmla="*/ 881063 w 895350"/>
              <a:gd name="connsiteY8" fmla="*/ 576263 h 576263"/>
              <a:gd name="connsiteX9" fmla="*/ 785813 w 895350"/>
              <a:gd name="connsiteY9" fmla="*/ 538163 h 576263"/>
              <a:gd name="connsiteX10" fmla="*/ 728663 w 895350"/>
              <a:gd name="connsiteY10" fmla="*/ 538163 h 576263"/>
              <a:gd name="connsiteX11" fmla="*/ 714375 w 895350"/>
              <a:gd name="connsiteY11" fmla="*/ 557213 h 576263"/>
              <a:gd name="connsiteX12" fmla="*/ 657225 w 895350"/>
              <a:gd name="connsiteY12" fmla="*/ 509588 h 576263"/>
              <a:gd name="connsiteX13" fmla="*/ 457200 w 895350"/>
              <a:gd name="connsiteY13" fmla="*/ 514350 h 576263"/>
              <a:gd name="connsiteX14" fmla="*/ 200025 w 895350"/>
              <a:gd name="connsiteY14" fmla="*/ 485775 h 576263"/>
              <a:gd name="connsiteX15" fmla="*/ 0 w 895350"/>
              <a:gd name="connsiteY15" fmla="*/ 476250 h 576263"/>
              <a:gd name="connsiteX16" fmla="*/ 47625 w 895350"/>
              <a:gd name="connsiteY16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350" h="576263">
                <a:moveTo>
                  <a:pt x="47625" y="0"/>
                </a:moveTo>
                <a:lnTo>
                  <a:pt x="409575" y="38100"/>
                </a:lnTo>
                <a:lnTo>
                  <a:pt x="876300" y="52388"/>
                </a:lnTo>
                <a:lnTo>
                  <a:pt x="890588" y="61913"/>
                </a:lnTo>
                <a:lnTo>
                  <a:pt x="847725" y="85725"/>
                </a:lnTo>
                <a:lnTo>
                  <a:pt x="847725" y="109538"/>
                </a:lnTo>
                <a:lnTo>
                  <a:pt x="890588" y="157163"/>
                </a:lnTo>
                <a:cubicBezTo>
                  <a:pt x="892175" y="285750"/>
                  <a:pt x="893763" y="414338"/>
                  <a:pt x="895350" y="542925"/>
                </a:cubicBezTo>
                <a:lnTo>
                  <a:pt x="881063" y="576263"/>
                </a:lnTo>
                <a:lnTo>
                  <a:pt x="785813" y="538163"/>
                </a:lnTo>
                <a:lnTo>
                  <a:pt x="728663" y="538163"/>
                </a:lnTo>
                <a:lnTo>
                  <a:pt x="714375" y="557213"/>
                </a:lnTo>
                <a:lnTo>
                  <a:pt x="657225" y="509588"/>
                </a:lnTo>
                <a:lnTo>
                  <a:pt x="457200" y="514350"/>
                </a:lnTo>
                <a:lnTo>
                  <a:pt x="200025" y="485775"/>
                </a:lnTo>
                <a:lnTo>
                  <a:pt x="0" y="476250"/>
                </a:lnTo>
                <a:lnTo>
                  <a:pt x="47625" y="0"/>
                </a:lnTo>
                <a:close/>
              </a:path>
            </a:pathLst>
          </a:custGeom>
          <a:noFill/>
          <a:ln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521403" y="3805877"/>
            <a:ext cx="974150" cy="581974"/>
          </a:xfrm>
          <a:custGeom>
            <a:avLst/>
            <a:gdLst>
              <a:gd name="connsiteX0" fmla="*/ 31797 w 974150"/>
              <a:gd name="connsiteY0" fmla="*/ 4123 h 581974"/>
              <a:gd name="connsiteX1" fmla="*/ 31797 w 974150"/>
              <a:gd name="connsiteY1" fmla="*/ 4123 h 581974"/>
              <a:gd name="connsiteX2" fmla="*/ 136572 w 974150"/>
              <a:gd name="connsiteY2" fmla="*/ 13648 h 581974"/>
              <a:gd name="connsiteX3" fmla="*/ 312785 w 974150"/>
              <a:gd name="connsiteY3" fmla="*/ 18411 h 581974"/>
              <a:gd name="connsiteX4" fmla="*/ 346122 w 974150"/>
              <a:gd name="connsiteY4" fmla="*/ 23173 h 581974"/>
              <a:gd name="connsiteX5" fmla="*/ 441372 w 974150"/>
              <a:gd name="connsiteY5" fmla="*/ 13648 h 581974"/>
              <a:gd name="connsiteX6" fmla="*/ 465185 w 974150"/>
              <a:gd name="connsiteY6" fmla="*/ 18411 h 581974"/>
              <a:gd name="connsiteX7" fmla="*/ 731885 w 974150"/>
              <a:gd name="connsiteY7" fmla="*/ 13648 h 581974"/>
              <a:gd name="connsiteX8" fmla="*/ 846185 w 974150"/>
              <a:gd name="connsiteY8" fmla="*/ 8886 h 581974"/>
              <a:gd name="connsiteX9" fmla="*/ 898572 w 974150"/>
              <a:gd name="connsiteY9" fmla="*/ 8886 h 581974"/>
              <a:gd name="connsiteX10" fmla="*/ 912860 w 974150"/>
              <a:gd name="connsiteY10" fmla="*/ 18411 h 581974"/>
              <a:gd name="connsiteX11" fmla="*/ 927147 w 974150"/>
              <a:gd name="connsiteY11" fmla="*/ 66036 h 581974"/>
              <a:gd name="connsiteX12" fmla="*/ 936672 w 974150"/>
              <a:gd name="connsiteY12" fmla="*/ 123186 h 581974"/>
              <a:gd name="connsiteX13" fmla="*/ 950960 w 974150"/>
              <a:gd name="connsiteY13" fmla="*/ 142236 h 581974"/>
              <a:gd name="connsiteX14" fmla="*/ 960485 w 974150"/>
              <a:gd name="connsiteY14" fmla="*/ 175573 h 581974"/>
              <a:gd name="connsiteX15" fmla="*/ 970010 w 974150"/>
              <a:gd name="connsiteY15" fmla="*/ 208911 h 581974"/>
              <a:gd name="connsiteX16" fmla="*/ 965247 w 974150"/>
              <a:gd name="connsiteY16" fmla="*/ 270823 h 581974"/>
              <a:gd name="connsiteX17" fmla="*/ 955722 w 974150"/>
              <a:gd name="connsiteY17" fmla="*/ 299398 h 581974"/>
              <a:gd name="connsiteX18" fmla="*/ 950960 w 974150"/>
              <a:gd name="connsiteY18" fmla="*/ 313686 h 581974"/>
              <a:gd name="connsiteX19" fmla="*/ 946197 w 974150"/>
              <a:gd name="connsiteY19" fmla="*/ 375598 h 581974"/>
              <a:gd name="connsiteX20" fmla="*/ 936672 w 974150"/>
              <a:gd name="connsiteY20" fmla="*/ 437511 h 581974"/>
              <a:gd name="connsiteX21" fmla="*/ 931910 w 974150"/>
              <a:gd name="connsiteY21" fmla="*/ 480373 h 581974"/>
              <a:gd name="connsiteX22" fmla="*/ 946197 w 974150"/>
              <a:gd name="connsiteY22" fmla="*/ 551811 h 581974"/>
              <a:gd name="connsiteX23" fmla="*/ 950960 w 974150"/>
              <a:gd name="connsiteY23" fmla="*/ 566098 h 581974"/>
              <a:gd name="connsiteX24" fmla="*/ 955722 w 974150"/>
              <a:gd name="connsiteY24" fmla="*/ 580386 h 581974"/>
              <a:gd name="connsiteX25" fmla="*/ 941435 w 974150"/>
              <a:gd name="connsiteY25" fmla="*/ 575623 h 581974"/>
              <a:gd name="connsiteX26" fmla="*/ 912860 w 974150"/>
              <a:gd name="connsiteY26" fmla="*/ 556573 h 581974"/>
              <a:gd name="connsiteX27" fmla="*/ 884285 w 974150"/>
              <a:gd name="connsiteY27" fmla="*/ 547048 h 581974"/>
              <a:gd name="connsiteX28" fmla="*/ 869997 w 974150"/>
              <a:gd name="connsiteY28" fmla="*/ 542286 h 581974"/>
              <a:gd name="connsiteX29" fmla="*/ 855710 w 974150"/>
              <a:gd name="connsiteY29" fmla="*/ 537523 h 581974"/>
              <a:gd name="connsiteX30" fmla="*/ 779510 w 974150"/>
              <a:gd name="connsiteY30" fmla="*/ 542286 h 581974"/>
              <a:gd name="connsiteX31" fmla="*/ 765222 w 974150"/>
              <a:gd name="connsiteY31" fmla="*/ 547048 h 581974"/>
              <a:gd name="connsiteX32" fmla="*/ 727122 w 974150"/>
              <a:gd name="connsiteY32" fmla="*/ 542286 h 581974"/>
              <a:gd name="connsiteX33" fmla="*/ 708072 w 974150"/>
              <a:gd name="connsiteY33" fmla="*/ 518473 h 581974"/>
              <a:gd name="connsiteX34" fmla="*/ 693785 w 974150"/>
              <a:gd name="connsiteY34" fmla="*/ 513711 h 581974"/>
              <a:gd name="connsiteX35" fmla="*/ 669972 w 974150"/>
              <a:gd name="connsiteY35" fmla="*/ 508948 h 581974"/>
              <a:gd name="connsiteX36" fmla="*/ 550910 w 974150"/>
              <a:gd name="connsiteY36" fmla="*/ 504186 h 581974"/>
              <a:gd name="connsiteX37" fmla="*/ 360410 w 974150"/>
              <a:gd name="connsiteY37" fmla="*/ 504186 h 581974"/>
              <a:gd name="connsiteX38" fmla="*/ 246110 w 974150"/>
              <a:gd name="connsiteY38" fmla="*/ 508948 h 581974"/>
              <a:gd name="connsiteX39" fmla="*/ 84185 w 974150"/>
              <a:gd name="connsiteY39" fmla="*/ 513711 h 581974"/>
              <a:gd name="connsiteX40" fmla="*/ 17510 w 974150"/>
              <a:gd name="connsiteY40" fmla="*/ 504186 h 581974"/>
              <a:gd name="connsiteX41" fmla="*/ 3222 w 974150"/>
              <a:gd name="connsiteY41" fmla="*/ 499423 h 581974"/>
              <a:gd name="connsiteX42" fmla="*/ 7985 w 974150"/>
              <a:gd name="connsiteY42" fmla="*/ 427986 h 581974"/>
              <a:gd name="connsiteX43" fmla="*/ 17510 w 974150"/>
              <a:gd name="connsiteY43" fmla="*/ 294636 h 581974"/>
              <a:gd name="connsiteX44" fmla="*/ 22272 w 974150"/>
              <a:gd name="connsiteY44" fmla="*/ 156523 h 581974"/>
              <a:gd name="connsiteX45" fmla="*/ 27035 w 974150"/>
              <a:gd name="connsiteY45" fmla="*/ 142236 h 581974"/>
              <a:gd name="connsiteX46" fmla="*/ 31797 w 974150"/>
              <a:gd name="connsiteY46" fmla="*/ 118423 h 581974"/>
              <a:gd name="connsiteX47" fmla="*/ 36560 w 974150"/>
              <a:gd name="connsiteY47" fmla="*/ 46986 h 581974"/>
              <a:gd name="connsiteX48" fmla="*/ 41322 w 974150"/>
              <a:gd name="connsiteY48" fmla="*/ 32698 h 581974"/>
              <a:gd name="connsiteX49" fmla="*/ 31797 w 974150"/>
              <a:gd name="connsiteY49" fmla="*/ 4123 h 58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74150" h="581974">
                <a:moveTo>
                  <a:pt x="31797" y="4123"/>
                </a:moveTo>
                <a:lnTo>
                  <a:pt x="31797" y="4123"/>
                </a:lnTo>
                <a:cubicBezTo>
                  <a:pt x="67746" y="8118"/>
                  <a:pt x="99902" y="12181"/>
                  <a:pt x="136572" y="13648"/>
                </a:cubicBezTo>
                <a:cubicBezTo>
                  <a:pt x="195284" y="15996"/>
                  <a:pt x="254047" y="16823"/>
                  <a:pt x="312785" y="18411"/>
                </a:cubicBezTo>
                <a:cubicBezTo>
                  <a:pt x="323897" y="19998"/>
                  <a:pt x="334897" y="23173"/>
                  <a:pt x="346122" y="23173"/>
                </a:cubicBezTo>
                <a:cubicBezTo>
                  <a:pt x="358263" y="23173"/>
                  <a:pt x="425815" y="15377"/>
                  <a:pt x="441372" y="13648"/>
                </a:cubicBezTo>
                <a:cubicBezTo>
                  <a:pt x="449310" y="15236"/>
                  <a:pt x="457146" y="17465"/>
                  <a:pt x="465185" y="18411"/>
                </a:cubicBezTo>
                <a:cubicBezTo>
                  <a:pt x="566179" y="30293"/>
                  <a:pt x="597743" y="19237"/>
                  <a:pt x="731885" y="13648"/>
                </a:cubicBezTo>
                <a:lnTo>
                  <a:pt x="846185" y="8886"/>
                </a:lnTo>
                <a:cubicBezTo>
                  <a:pt x="868496" y="1448"/>
                  <a:pt x="865990" y="0"/>
                  <a:pt x="898572" y="8886"/>
                </a:cubicBezTo>
                <a:cubicBezTo>
                  <a:pt x="904094" y="10392"/>
                  <a:pt x="908097" y="15236"/>
                  <a:pt x="912860" y="18411"/>
                </a:cubicBezTo>
                <a:cubicBezTo>
                  <a:pt x="924455" y="53196"/>
                  <a:pt x="919950" y="37245"/>
                  <a:pt x="927147" y="66036"/>
                </a:cubicBezTo>
                <a:cubicBezTo>
                  <a:pt x="927867" y="72518"/>
                  <a:pt x="928970" y="109708"/>
                  <a:pt x="936672" y="123186"/>
                </a:cubicBezTo>
                <a:cubicBezTo>
                  <a:pt x="940610" y="130078"/>
                  <a:pt x="946197" y="135886"/>
                  <a:pt x="950960" y="142236"/>
                </a:cubicBezTo>
                <a:cubicBezTo>
                  <a:pt x="962376" y="176485"/>
                  <a:pt x="948528" y="133721"/>
                  <a:pt x="960485" y="175573"/>
                </a:cubicBezTo>
                <a:cubicBezTo>
                  <a:pt x="974150" y="223400"/>
                  <a:pt x="955120" y="149358"/>
                  <a:pt x="970010" y="208911"/>
                </a:cubicBezTo>
                <a:cubicBezTo>
                  <a:pt x="968422" y="229548"/>
                  <a:pt x="968475" y="250378"/>
                  <a:pt x="965247" y="270823"/>
                </a:cubicBezTo>
                <a:cubicBezTo>
                  <a:pt x="963681" y="280740"/>
                  <a:pt x="958897" y="289873"/>
                  <a:pt x="955722" y="299398"/>
                </a:cubicBezTo>
                <a:lnTo>
                  <a:pt x="950960" y="313686"/>
                </a:lnTo>
                <a:cubicBezTo>
                  <a:pt x="949372" y="334323"/>
                  <a:pt x="948159" y="354993"/>
                  <a:pt x="946197" y="375598"/>
                </a:cubicBezTo>
                <a:cubicBezTo>
                  <a:pt x="937975" y="461924"/>
                  <a:pt x="945498" y="375726"/>
                  <a:pt x="936672" y="437511"/>
                </a:cubicBezTo>
                <a:cubicBezTo>
                  <a:pt x="934639" y="451742"/>
                  <a:pt x="933497" y="466086"/>
                  <a:pt x="931910" y="480373"/>
                </a:cubicBezTo>
                <a:cubicBezTo>
                  <a:pt x="937780" y="533211"/>
                  <a:pt x="932126" y="509601"/>
                  <a:pt x="946197" y="551811"/>
                </a:cubicBezTo>
                <a:lnTo>
                  <a:pt x="950960" y="566098"/>
                </a:lnTo>
                <a:cubicBezTo>
                  <a:pt x="952548" y="570861"/>
                  <a:pt x="960485" y="581974"/>
                  <a:pt x="955722" y="580386"/>
                </a:cubicBezTo>
                <a:cubicBezTo>
                  <a:pt x="950960" y="578798"/>
                  <a:pt x="945823" y="578061"/>
                  <a:pt x="941435" y="575623"/>
                </a:cubicBezTo>
                <a:cubicBezTo>
                  <a:pt x="931428" y="570063"/>
                  <a:pt x="923720" y="560193"/>
                  <a:pt x="912860" y="556573"/>
                </a:cubicBezTo>
                <a:lnTo>
                  <a:pt x="884285" y="547048"/>
                </a:lnTo>
                <a:lnTo>
                  <a:pt x="869997" y="542286"/>
                </a:lnTo>
                <a:lnTo>
                  <a:pt x="855710" y="537523"/>
                </a:lnTo>
                <a:cubicBezTo>
                  <a:pt x="830310" y="539111"/>
                  <a:pt x="804820" y="539622"/>
                  <a:pt x="779510" y="542286"/>
                </a:cubicBezTo>
                <a:cubicBezTo>
                  <a:pt x="774517" y="542812"/>
                  <a:pt x="770242" y="547048"/>
                  <a:pt x="765222" y="547048"/>
                </a:cubicBezTo>
                <a:cubicBezTo>
                  <a:pt x="752423" y="547048"/>
                  <a:pt x="739822" y="543873"/>
                  <a:pt x="727122" y="542286"/>
                </a:cubicBezTo>
                <a:cubicBezTo>
                  <a:pt x="663696" y="500000"/>
                  <a:pt x="754082" y="564483"/>
                  <a:pt x="708072" y="518473"/>
                </a:cubicBezTo>
                <a:cubicBezTo>
                  <a:pt x="704522" y="514923"/>
                  <a:pt x="698655" y="514929"/>
                  <a:pt x="693785" y="513711"/>
                </a:cubicBezTo>
                <a:cubicBezTo>
                  <a:pt x="685932" y="511748"/>
                  <a:pt x="678049" y="509486"/>
                  <a:pt x="669972" y="508948"/>
                </a:cubicBezTo>
                <a:cubicBezTo>
                  <a:pt x="630341" y="506306"/>
                  <a:pt x="590597" y="505773"/>
                  <a:pt x="550910" y="504186"/>
                </a:cubicBezTo>
                <a:cubicBezTo>
                  <a:pt x="469844" y="490674"/>
                  <a:pt x="527665" y="498419"/>
                  <a:pt x="360410" y="504186"/>
                </a:cubicBezTo>
                <a:lnTo>
                  <a:pt x="246110" y="508948"/>
                </a:lnTo>
                <a:lnTo>
                  <a:pt x="84185" y="513711"/>
                </a:lnTo>
                <a:cubicBezTo>
                  <a:pt x="67721" y="511653"/>
                  <a:pt x="35157" y="508107"/>
                  <a:pt x="17510" y="504186"/>
                </a:cubicBezTo>
                <a:cubicBezTo>
                  <a:pt x="12609" y="503097"/>
                  <a:pt x="7985" y="501011"/>
                  <a:pt x="3222" y="499423"/>
                </a:cubicBezTo>
                <a:cubicBezTo>
                  <a:pt x="4810" y="475611"/>
                  <a:pt x="6793" y="451821"/>
                  <a:pt x="7985" y="427986"/>
                </a:cubicBezTo>
                <a:cubicBezTo>
                  <a:pt x="14408" y="299527"/>
                  <a:pt x="0" y="347157"/>
                  <a:pt x="17510" y="294636"/>
                </a:cubicBezTo>
                <a:cubicBezTo>
                  <a:pt x="19097" y="248598"/>
                  <a:pt x="19399" y="202498"/>
                  <a:pt x="22272" y="156523"/>
                </a:cubicBezTo>
                <a:cubicBezTo>
                  <a:pt x="22585" y="151513"/>
                  <a:pt x="25817" y="147106"/>
                  <a:pt x="27035" y="142236"/>
                </a:cubicBezTo>
                <a:cubicBezTo>
                  <a:pt x="28998" y="134383"/>
                  <a:pt x="30210" y="126361"/>
                  <a:pt x="31797" y="118423"/>
                </a:cubicBezTo>
                <a:cubicBezTo>
                  <a:pt x="33385" y="94611"/>
                  <a:pt x="33925" y="70705"/>
                  <a:pt x="36560" y="46986"/>
                </a:cubicBezTo>
                <a:cubicBezTo>
                  <a:pt x="37114" y="41996"/>
                  <a:pt x="40768" y="37688"/>
                  <a:pt x="41322" y="32698"/>
                </a:cubicBezTo>
                <a:cubicBezTo>
                  <a:pt x="42374" y="23231"/>
                  <a:pt x="33384" y="8885"/>
                  <a:pt x="31797" y="4123"/>
                </a:cubicBezTo>
                <a:close/>
              </a:path>
            </a:pathLst>
          </a:custGeom>
          <a:noFill/>
          <a:ln w="44450">
            <a:solidFill>
              <a:srgbClr val="FFFF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BR_00_ob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-7235"/>
            <a:ext cx="8343900" cy="686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Bowdle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SD Tornado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66800"/>
            <a:ext cx="9144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300" dirty="0" smtClean="0"/>
              <a:t> Began as </a:t>
            </a:r>
            <a:r>
              <a:rPr lang="en-US" sz="2300" b="1" dirty="0" smtClean="0"/>
              <a:t>EF2</a:t>
            </a:r>
            <a:r>
              <a:rPr lang="en-US" sz="2300" dirty="0" smtClean="0"/>
              <a:t> tornado 4 miles W of </a:t>
            </a:r>
            <a:r>
              <a:rPr lang="en-US" sz="2300" dirty="0" err="1" smtClean="0"/>
              <a:t>Bowdle</a:t>
            </a:r>
            <a:r>
              <a:rPr lang="en-US" sz="23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Touched down directly on a farmstead and destroyed many outbuildings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Weakened into an </a:t>
            </a:r>
            <a:r>
              <a:rPr lang="en-US" sz="2300" b="1" dirty="0" smtClean="0"/>
              <a:t>EF1</a:t>
            </a:r>
            <a:r>
              <a:rPr lang="en-US" sz="2300" dirty="0" smtClean="0"/>
              <a:t> as it tossed/destroyed grain bins, flung debris hundreds of yards, and caused shingle and antenna damage to a structure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Quickly strengthened into an </a:t>
            </a:r>
            <a:r>
              <a:rPr lang="en-US" sz="2300" b="1" dirty="0" smtClean="0"/>
              <a:t>EF3</a:t>
            </a:r>
            <a:r>
              <a:rPr lang="en-US" sz="2300" dirty="0" smtClean="0"/>
              <a:t> tornado 1.5 mi NW of </a:t>
            </a:r>
            <a:r>
              <a:rPr lang="en-US" sz="2300" dirty="0" err="1" smtClean="0"/>
              <a:t>Bowdle</a:t>
            </a:r>
            <a:r>
              <a:rPr lang="en-US" sz="2300" dirty="0" smtClean="0"/>
              <a:t> causing widespread tree damage and severe damage/destruction to many outbuildings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Moved NE and reached its peak intensity as an </a:t>
            </a:r>
            <a:r>
              <a:rPr lang="en-US" sz="2300" b="1" dirty="0" smtClean="0"/>
              <a:t>EF4</a:t>
            </a:r>
            <a:r>
              <a:rPr lang="en-US" sz="2300" dirty="0" smtClean="0"/>
              <a:t> 1 mi north of </a:t>
            </a:r>
            <a:r>
              <a:rPr lang="en-US" sz="2300" dirty="0" err="1" smtClean="0"/>
              <a:t>Bowdle</a:t>
            </a:r>
            <a:r>
              <a:rPr lang="en-US" sz="2300" dirty="0" smtClean="0"/>
              <a:t> causing major damage to many houses and outbuildings, </a:t>
            </a:r>
            <a:r>
              <a:rPr lang="en-US" sz="2300" dirty="0" err="1" smtClean="0"/>
              <a:t>debarkedg</a:t>
            </a:r>
            <a:r>
              <a:rPr lang="en-US" sz="2300" dirty="0" smtClean="0"/>
              <a:t> trees, tossed cars into the air, and toppled transmission towers (one was torn off its concrete footings and was thrown hundreds of yards away).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Shifted directions and moved E as an </a:t>
            </a:r>
            <a:r>
              <a:rPr lang="en-US" sz="2300" b="1" dirty="0" smtClean="0"/>
              <a:t>EF2</a:t>
            </a:r>
            <a:r>
              <a:rPr lang="en-US" sz="2300" dirty="0" smtClean="0"/>
              <a:t> toppling a state radio tower before lifting shortly thereafter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/>
              <a:t> Based on damage reports, the tornado traveled a distance of 5.01 mi (8.06 km)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Chasing Logistics – Our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Team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2012 Jeep Liberty, Interior seating, interior, manufact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33600"/>
            <a:ext cx="5105400" cy="2871788"/>
          </a:xfrm>
          <a:prstGeom prst="rect">
            <a:avLst/>
          </a:prstGeom>
          <a:noFill/>
        </p:spPr>
      </p:pic>
      <p:pic>
        <p:nvPicPr>
          <p:cNvPr id="7" name="Picture 6" descr="565Mike_SouthofHennesseyOK_051910.jpg"/>
          <p:cNvPicPr>
            <a:picLocks noChangeAspect="1"/>
          </p:cNvPicPr>
          <p:nvPr/>
        </p:nvPicPr>
        <p:blipFill>
          <a:blip r:embed="rId3" cstate="print"/>
          <a:srcRect l="43056" t="43519" r="25000"/>
          <a:stretch>
            <a:fillRect/>
          </a:stretch>
        </p:blipFill>
        <p:spPr>
          <a:xfrm>
            <a:off x="6960535" y="3962400"/>
            <a:ext cx="2183465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200" y="5965448"/>
            <a:ext cx="129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MIKE: </a:t>
            </a: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Engineer, </a:t>
            </a: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Navigator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715000" y="4267200"/>
            <a:ext cx="1676400" cy="83820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066_Rich_BearToothMountainsMT_052509.jpg"/>
          <p:cNvPicPr>
            <a:picLocks noChangeAspect="1"/>
          </p:cNvPicPr>
          <p:nvPr/>
        </p:nvPicPr>
        <p:blipFill>
          <a:blip r:embed="rId4" cstate="print"/>
          <a:srcRect l="36111" t="22222" r="30556" b="16667"/>
          <a:stretch>
            <a:fillRect/>
          </a:stretch>
        </p:blipFill>
        <p:spPr>
          <a:xfrm>
            <a:off x="6993353" y="762000"/>
            <a:ext cx="2150647" cy="29571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2841248"/>
            <a:ext cx="144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RICH: </a:t>
            </a: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Meteorologist, </a:t>
            </a: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86400" y="2057400"/>
            <a:ext cx="1752600" cy="129540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133_MikeHaydenAndRich_DevilsOrchardNatureTrail_CratersOfTheMoonID_052709.jpg"/>
          <p:cNvPicPr>
            <a:picLocks noChangeAspect="1"/>
          </p:cNvPicPr>
          <p:nvPr/>
        </p:nvPicPr>
        <p:blipFill>
          <a:blip r:embed="rId5" cstate="print"/>
          <a:srcRect l="39583" t="24074" r="37500" b="34259"/>
          <a:stretch>
            <a:fillRect/>
          </a:stretch>
        </p:blipFill>
        <p:spPr>
          <a:xfrm>
            <a:off x="0" y="3886200"/>
            <a:ext cx="2179262" cy="29718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1752600" y="4343400"/>
            <a:ext cx="2133600" cy="83820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1000" y="6019800"/>
            <a:ext cx="144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HAYDEN: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Meteorologist,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Forecaster</a:t>
            </a:r>
          </a:p>
        </p:txBody>
      </p:sp>
      <p:pic>
        <p:nvPicPr>
          <p:cNvPr id="29" name="Picture 28" descr="076_ChaseCrew_GardenCityKSHospital_052808.jpg"/>
          <p:cNvPicPr>
            <a:picLocks noChangeAspect="1"/>
          </p:cNvPicPr>
          <p:nvPr/>
        </p:nvPicPr>
        <p:blipFill>
          <a:blip r:embed="rId6" cstate="print"/>
          <a:srcRect l="25000" t="21296" r="51389" b="35185"/>
          <a:stretch>
            <a:fillRect/>
          </a:stretch>
        </p:blipFill>
        <p:spPr>
          <a:xfrm>
            <a:off x="0" y="762000"/>
            <a:ext cx="2159127" cy="29844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4800" y="2819400"/>
            <a:ext cx="144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TRACY: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Meteorologist,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Coordinator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905000" y="2438400"/>
            <a:ext cx="2057400" cy="106680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9800" y="55626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Traveled ≈ 500 mi/day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9144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Clearly defined roles and frequent communication are key!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0"/>
            <a:ext cx="8991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Lessons Learned…</a:t>
            </a:r>
            <a:endParaRPr kumimoji="0" lang="en-US" sz="8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162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When Tractor Trailers Brake…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486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Quinter, KS Tornado, May 23, 2008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066800"/>
            <a:ext cx="43434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solidFill>
                  <a:srgbClr val="030C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 may be staring directly at a massive tornado obscured by rain!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30C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6200" y="5867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location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391400" y="5638800"/>
            <a:ext cx="381000" cy="304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005CW_Quinter_Tornado_052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4800600" cy="3600450"/>
          </a:xfrm>
          <a:prstGeom prst="rect">
            <a:avLst/>
          </a:prstGeom>
        </p:spPr>
      </p:pic>
      <p:pic>
        <p:nvPicPr>
          <p:cNvPr id="7" name="Picture 6" descr="001_Quinter_Tornado_KS_052308.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2980944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1_RFD_Rte10_SouthOfKearney_NE_052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5080000" cy="3810000"/>
          </a:xfrm>
          <a:prstGeom prst="rect">
            <a:avLst/>
          </a:prstGeom>
        </p:spPr>
      </p:pic>
      <p:pic>
        <p:nvPicPr>
          <p:cNvPr id="11" name="Picture 10" descr="HailCW_SOfPerrytonTX_052307.jpg"/>
          <p:cNvPicPr>
            <a:picLocks noChangeAspect="1"/>
          </p:cNvPicPr>
          <p:nvPr/>
        </p:nvPicPr>
        <p:blipFill>
          <a:blip r:embed="rId3" cstate="print"/>
          <a:srcRect l="12007" t="2466" b="19729"/>
          <a:stretch>
            <a:fillRect/>
          </a:stretch>
        </p:blipFill>
        <p:spPr>
          <a:xfrm>
            <a:off x="4453134" y="3973120"/>
            <a:ext cx="4690866" cy="28848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3886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Watch Out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Tornado Side Effects…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110_Flooding_GrandIsland_NE_052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3750" y="0"/>
            <a:ext cx="4740250" cy="3555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FLOODING</a:t>
            </a:r>
          </a:p>
          <a:p>
            <a:pPr algn="ctr"/>
            <a:r>
              <a:rPr lang="en-US" b="1" dirty="0" smtClean="0"/>
              <a:t>Grand Island, NE</a:t>
            </a:r>
          </a:p>
          <a:p>
            <a:pPr algn="ctr"/>
            <a:r>
              <a:rPr lang="en-US" b="1" dirty="0" smtClean="0"/>
              <a:t>May 29, 2008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1336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“RFD Blasted” AND TUMBLEWEED!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S. Of Kearney, 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May 29, 2008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3886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LARGE HAIL!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S. Of Perryton, TX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May 23, 2007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895600" cy="2133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Aware of Alternate Routes,…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okstorms.com/images/chases/2010-05-19/20100519_182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"/>
            <a:ext cx="5562600" cy="3699130"/>
          </a:xfrm>
          <a:prstGeom prst="rect">
            <a:avLst/>
          </a:prstGeom>
          <a:noFill/>
        </p:spPr>
      </p:pic>
      <p:pic>
        <p:nvPicPr>
          <p:cNvPr id="1028" name="Picture 4" descr="2010-05-21_085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8253"/>
            <a:ext cx="5867400" cy="31397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9800" y="41910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…Obey traffic regulations, and be respectful!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© Steve Miller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ichBrandon_HWY6_SOfBismarck_052507.jpg"/>
          <p:cNvPicPr>
            <a:picLocks noChangeAspect="1"/>
          </p:cNvPicPr>
          <p:nvPr/>
        </p:nvPicPr>
        <p:blipFill>
          <a:blip r:embed="rId3" cstate="print"/>
          <a:srcRect b="3134"/>
          <a:stretch>
            <a:fillRect/>
          </a:stretch>
        </p:blipFill>
        <p:spPr>
          <a:xfrm>
            <a:off x="4038600" y="3511296"/>
            <a:ext cx="5105400" cy="3355510"/>
          </a:xfrm>
          <a:prstGeom prst="rect">
            <a:avLst/>
          </a:prstGeom>
        </p:spPr>
      </p:pic>
      <p:pic>
        <p:nvPicPr>
          <p:cNvPr id="9" name="Picture 8" descr="074_StormChaseCrew_GardenCityKSHospital_052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22192"/>
            <a:ext cx="4064000" cy="304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Remain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Situationally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-Aware At ALL Times…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010_BrandonHaydenRich_TopekaKS_052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858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38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Topeka, KS</a:t>
            </a:r>
          </a:p>
          <a:p>
            <a:r>
              <a:rPr lang="en-US" b="1" dirty="0" smtClean="0"/>
              <a:t>May 24, 2012</a:t>
            </a:r>
            <a:endParaRPr lang="en-US" b="1" dirty="0"/>
          </a:p>
        </p:txBody>
      </p:sp>
      <p:pic>
        <p:nvPicPr>
          <p:cNvPr id="7" name="Picture 6" descr="048_RichBrandon_SouthOfEllsworth_KS_0526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685800"/>
            <a:ext cx="45720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762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S. Of Ellsworth, KS</a:t>
            </a:r>
          </a:p>
          <a:p>
            <a:r>
              <a:rPr lang="en-US" b="1" dirty="0" smtClean="0"/>
              <a:t>May 26, 2008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9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Garden City, KS Hospital</a:t>
            </a:r>
          </a:p>
          <a:p>
            <a:r>
              <a:rPr lang="en-US" b="1" dirty="0" smtClean="0"/>
              <a:t>May 28, 2008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S. Of Bismarck, ND</a:t>
            </a:r>
          </a:p>
          <a:p>
            <a:r>
              <a:rPr lang="en-US" b="1" dirty="0" smtClean="0"/>
              <a:t>May 25, 2007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6324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 You May End Up Taking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Cover in McDonalds!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685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Pratt, KS</a:t>
            </a:r>
          </a:p>
          <a:p>
            <a:pPr algn="ctr"/>
            <a:r>
              <a:rPr lang="en-US" b="1" dirty="0" smtClean="0"/>
              <a:t>May 26, 2008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808</Words>
  <Application>Microsoft Office PowerPoint</Application>
  <PresentationFormat>On-screen Show (4:3)</PresentationFormat>
  <Paragraphs>156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Tornado Chase: Bowdle, South Dakota – May 22, 2010</vt:lpstr>
      <vt:lpstr>Outline</vt:lpstr>
      <vt:lpstr>Slide 3</vt:lpstr>
      <vt:lpstr>Slide 4</vt:lpstr>
      <vt:lpstr>Slide 5</vt:lpstr>
      <vt:lpstr>Slide 6</vt:lpstr>
      <vt:lpstr>Be Aware of Alternate Routes,…</vt:lpstr>
      <vt:lpstr>Slide 8</vt:lpstr>
      <vt:lpstr>Slide 9</vt:lpstr>
      <vt:lpstr>Slide 10</vt:lpstr>
      <vt:lpstr>And When the Weather Doesn’t Cooperate…</vt:lpstr>
      <vt:lpstr>Enjoy the Country’s National Parks/Landmarks…</vt:lpstr>
      <vt:lpstr>And Feast On Some Local Cuisine!</vt:lpstr>
      <vt:lpstr>Slide 14</vt:lpstr>
      <vt:lpstr>And now on to the Bowdle tornado video…</vt:lpstr>
      <vt:lpstr>Supplemental Slides</vt:lpstr>
      <vt:lpstr>Chasing Logistics – Equipment</vt:lpstr>
      <vt:lpstr>Slide 18</vt:lpstr>
      <vt:lpstr>Slide 19</vt:lpstr>
      <vt:lpstr>Slide 20</vt:lpstr>
      <vt:lpstr>Slide 21</vt:lpstr>
      <vt:lpstr>Slide 22</vt:lpstr>
      <vt:lpstr>EF4 Bowdle, SD Tornado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Tornado Chase: Bowdle, South Dakota – May 22, 2010</dc:title>
  <dc:creator>GOEAST</dc:creator>
  <cp:lastModifiedBy>GOEAST</cp:lastModifiedBy>
  <cp:revision>153</cp:revision>
  <dcterms:created xsi:type="dcterms:W3CDTF">2014-10-16T18:36:08Z</dcterms:created>
  <dcterms:modified xsi:type="dcterms:W3CDTF">2014-10-20T15:44:26Z</dcterms:modified>
</cp:coreProperties>
</file>