
<file path=[Content_Types].xml><?xml version="1.0" encoding="utf-8"?>
<Types xmlns="http://schemas.openxmlformats.org/package/2006/content-types">
  <Default Extension="xml" ContentType="application/xml"/>
  <Default Extension="jpg" ContentType="image/jpeg"/>
  <Default Extension="jpeg" ContentType="image/jpeg"/>
  <Default Extension="mp4" ContentType="video/unknown"/>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56" r:id="rId2"/>
    <p:sldId id="264" r:id="rId3"/>
    <p:sldId id="270" r:id="rId4"/>
    <p:sldId id="271" r:id="rId5"/>
    <p:sldId id="268" r:id="rId6"/>
    <p:sldId id="272" r:id="rId7"/>
    <p:sldId id="274" r:id="rId8"/>
    <p:sldId id="269" r:id="rId9"/>
    <p:sldId id="273" r:id="rId10"/>
    <p:sldId id="275" r:id="rId11"/>
    <p:sldId id="277" r:id="rId12"/>
    <p:sldId id="27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9BDE"/>
    <a:srgbClr val="0B37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8" autoAdjust="0"/>
  </p:normalViewPr>
  <p:slideViewPr>
    <p:cSldViewPr snapToGrid="0">
      <p:cViewPr>
        <p:scale>
          <a:sx n="95" d="100"/>
          <a:sy n="95" d="100"/>
        </p:scale>
        <p:origin x="-82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7B4403-3911-9F4D-8D05-D7ECBD1C86B2}" type="datetimeFigureOut">
              <a:rPr lang="en-US" smtClean="0"/>
              <a:t>10/21/14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A01706-D65A-B64B-9010-9CE0E7BF010B}" type="slidenum">
              <a:rPr lang="en-US" smtClean="0"/>
              <a:t>‹#›</a:t>
            </a:fld>
            <a:endParaRPr lang="en-US" dirty="0"/>
          </a:p>
        </p:txBody>
      </p:sp>
    </p:spTree>
    <p:extLst>
      <p:ext uri="{BB962C8B-B14F-4D97-AF65-F5344CB8AC3E}">
        <p14:creationId xmlns:p14="http://schemas.microsoft.com/office/powerpoint/2010/main" val="715703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6257D-28BC-8043-AB52-9D31485252DC}" type="datetimeFigureOut">
              <a:rPr lang="en-US" smtClean="0"/>
              <a:t>10/21/14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B29203-D10A-C949-8F7B-917C92B820EB}" type="slidenum">
              <a:rPr lang="en-US" smtClean="0"/>
              <a:t>‹#›</a:t>
            </a:fld>
            <a:endParaRPr lang="en-US" dirty="0"/>
          </a:p>
        </p:txBody>
      </p:sp>
    </p:spTree>
    <p:extLst>
      <p:ext uri="{BB962C8B-B14F-4D97-AF65-F5344CB8AC3E}">
        <p14:creationId xmlns:p14="http://schemas.microsoft.com/office/powerpoint/2010/main" val="25613021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may skiers and snowboarders are with us today?</a:t>
            </a:r>
            <a:endParaRPr lang="en-US" dirty="0"/>
          </a:p>
        </p:txBody>
      </p:sp>
      <p:sp>
        <p:nvSpPr>
          <p:cNvPr id="4" name="Slide Number Placeholder 3"/>
          <p:cNvSpPr>
            <a:spLocks noGrp="1"/>
          </p:cNvSpPr>
          <p:nvPr>
            <p:ph type="sldNum" sz="quarter" idx="10"/>
          </p:nvPr>
        </p:nvSpPr>
        <p:spPr/>
        <p:txBody>
          <a:bodyPr/>
          <a:lstStyle/>
          <a:p>
            <a:fld id="{C2B29203-D10A-C949-8F7B-917C92B820EB}" type="slidenum">
              <a:rPr lang="en-US" smtClean="0"/>
              <a:t>1</a:t>
            </a:fld>
            <a:endParaRPr lang="en-US" dirty="0"/>
          </a:p>
        </p:txBody>
      </p:sp>
    </p:spTree>
    <p:extLst>
      <p:ext uri="{BB962C8B-B14F-4D97-AF65-F5344CB8AC3E}">
        <p14:creationId xmlns:p14="http://schemas.microsoft.com/office/powerpoint/2010/main" val="159999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Who knows what this is?  If you have an iPhone 6 or a Samsung Galaxy smartphone, you have a mini-weather station in your pocket. Will smartphones with build in barometers have a similar impact on weather forecasting they way they have with real-time traffic data? </a:t>
            </a:r>
            <a:r>
              <a:rPr lang="en-US" sz="1200" kern="1200" dirty="0" smtClean="0">
                <a:solidFill>
                  <a:schemeClr val="tx1"/>
                </a:solidFill>
                <a:latin typeface="+mn-lt"/>
                <a:ea typeface="+mn-ea"/>
                <a:cs typeface="+mn-cs"/>
              </a:rPr>
              <a:t>In a few years there will be at least 100 millions smartphones over North America with pressure sensors. This</a:t>
            </a:r>
            <a:r>
              <a:rPr lang="en-US" sz="1200" kern="1200" baseline="0" dirty="0" smtClean="0">
                <a:solidFill>
                  <a:schemeClr val="tx1"/>
                </a:solidFill>
                <a:latin typeface="+mn-lt"/>
                <a:ea typeface="+mn-ea"/>
                <a:cs typeface="+mn-cs"/>
              </a:rPr>
              <a:t> technology will have significant impact on weather forecasting … especially in Northern New England! Currently, outside of the major metro areas, there are very few </a:t>
            </a:r>
            <a:r>
              <a:rPr lang="en-US" sz="1200" kern="1200" dirty="0" smtClean="0">
                <a:solidFill>
                  <a:schemeClr val="tx1"/>
                </a:solidFill>
                <a:latin typeface="+mn-lt"/>
                <a:ea typeface="+mn-ea"/>
                <a:cs typeface="+mn-cs"/>
              </a:rPr>
              <a:t>pressure observation</a:t>
            </a:r>
            <a:r>
              <a:rPr lang="en-US" sz="1200" kern="1200" baseline="0" dirty="0" smtClean="0">
                <a:solidFill>
                  <a:schemeClr val="tx1"/>
                </a:solidFill>
                <a:latin typeface="+mn-lt"/>
                <a:ea typeface="+mn-ea"/>
                <a:cs typeface="+mn-cs"/>
              </a:rPr>
              <a:t> stations</a:t>
            </a:r>
            <a:r>
              <a:rPr lang="en-US" sz="1200" kern="1200" dirty="0" smtClean="0">
                <a:solidFill>
                  <a:schemeClr val="tx1"/>
                </a:solidFill>
                <a:latin typeface="+mn-lt"/>
                <a:ea typeface="+mn-ea"/>
                <a:cs typeface="+mn-cs"/>
              </a:rPr>
              <a:t> in Northern New England. But … when you get thousands</a:t>
            </a:r>
            <a:r>
              <a:rPr lang="en-US" sz="1200" kern="1200" baseline="0" dirty="0" smtClean="0">
                <a:solidFill>
                  <a:schemeClr val="tx1"/>
                </a:solidFill>
                <a:latin typeface="+mn-lt"/>
                <a:ea typeface="+mn-ea"/>
                <a:cs typeface="+mn-cs"/>
              </a:rPr>
              <a:t> of tech-savy skiers and riders on the slopes, you will have access </a:t>
            </a:r>
            <a:r>
              <a:rPr lang="en-US" sz="1200" kern="1200" dirty="0" smtClean="0">
                <a:solidFill>
                  <a:schemeClr val="tx1"/>
                </a:solidFill>
                <a:latin typeface="+mn-lt"/>
                <a:ea typeface="+mn-ea"/>
                <a:cs typeface="+mn-cs"/>
              </a:rPr>
              <a:t>to an extraordinary density of pressure observations from</a:t>
            </a:r>
            <a:r>
              <a:rPr lang="en-US" sz="1200" kern="1200" baseline="0" dirty="0" smtClean="0">
                <a:solidFill>
                  <a:schemeClr val="tx1"/>
                </a:solidFill>
                <a:latin typeface="+mn-lt"/>
                <a:ea typeface="+mn-ea"/>
                <a:cs typeface="+mn-cs"/>
              </a:rPr>
              <a:t> Mount Snow Vermont, to Cannon Mountain, New Hampshire and all the way up to Sugarloaf, Maine</a:t>
            </a:r>
            <a:r>
              <a:rPr lang="en-US" sz="1200" kern="1200" dirty="0" smtClean="0">
                <a:solidFill>
                  <a:schemeClr val="tx1"/>
                </a:solidFill>
                <a:latin typeface="+mn-lt"/>
                <a:ea typeface="+mn-ea"/>
                <a:cs typeface="+mn-cs"/>
              </a:rPr>
              <a:t>. This latest generation of Smartphones, and the skiers and riders who use them, has the potential to describe small scale atmospheric structures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predict key weather features. PressureNet is a mobile</a:t>
            </a:r>
            <a:r>
              <a:rPr lang="en-US" sz="1200" kern="1200" baseline="0" dirty="0" smtClean="0">
                <a:solidFill>
                  <a:schemeClr val="tx1"/>
                </a:solidFill>
                <a:latin typeface="+mn-lt"/>
                <a:ea typeface="+mn-ea"/>
                <a:cs typeface="+mn-cs"/>
              </a:rPr>
              <a:t> app currently available for Android phones, and currently in Beta Testing for iPhones.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B29203-D10A-C949-8F7B-917C92B820EB}" type="slidenum">
              <a:rPr lang="en-US" smtClean="0"/>
              <a:t>11</a:t>
            </a:fld>
            <a:endParaRPr lang="en-US" dirty="0"/>
          </a:p>
        </p:txBody>
      </p:sp>
    </p:spTree>
    <p:extLst>
      <p:ext uri="{BB962C8B-B14F-4D97-AF65-F5344CB8AC3E}">
        <p14:creationId xmlns:p14="http://schemas.microsoft.com/office/powerpoint/2010/main" val="271107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Two-way communication between the New England meteorology community and the ski industry is critical so both sides have a clear understanding of how the weather information is presented to the public, so they can make factual and safe decisions on how they may wish to spend their leisure time during the winter – be it driving, skiing, sledding, snowmobiling, making a snowman! Remember,</a:t>
            </a:r>
            <a:r>
              <a:rPr lang="en-US" sz="1200" kern="1200" baseline="0" dirty="0" smtClean="0">
                <a:solidFill>
                  <a:schemeClr val="tx1"/>
                </a:solidFill>
                <a:latin typeface="+mn-lt"/>
                <a:ea typeface="+mn-ea"/>
                <a:cs typeface="+mn-cs"/>
              </a:rPr>
              <a:t> winter activities represent more than $4 billion in economic impact. Resorts have numerous tools from weather stations, to webcams, to story ideas on how to dress for the weather and get outside and enjoy it.  Ski Resorts are in the Weather Business, we need snow, we need cold … but remember this, it’s never too cold to ski … and there is no such thing as poor weather … only dressing poorly for the weather!</a:t>
            </a:r>
          </a:p>
          <a:p>
            <a:r>
              <a:rPr lang="en-US" sz="1200" kern="1200" baseline="0" dirty="0" smtClean="0">
                <a:solidFill>
                  <a:schemeClr val="tx1"/>
                </a:solidFill>
                <a:latin typeface="+mn-lt"/>
                <a:ea typeface="+mn-ea"/>
                <a:cs typeface="+mn-cs"/>
              </a:rPr>
              <a:t>Finally, the 73 ski areas in New England will be funding a Meteorology scholarship for the 20115-16 school year and beyond. We will be forming a committee of </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Meteorology </a:t>
            </a:r>
            <a:r>
              <a:rPr lang="en-US" sz="1200" b="0" kern="1200" baseline="0" dirty="0" smtClean="0">
                <a:solidFill>
                  <a:schemeClr val="tx1"/>
                </a:solidFill>
                <a:latin typeface="+mn-lt"/>
                <a:ea typeface="+mn-ea"/>
                <a:cs typeface="+mn-cs"/>
              </a:rPr>
              <a:t>professionals and resort representatives to build, review applications, and award recipients. If you are interested, please stop by our booth. Thank you.</a:t>
            </a:r>
          </a:p>
          <a:p>
            <a:endParaRPr lang="en-US" dirty="0"/>
          </a:p>
        </p:txBody>
      </p:sp>
      <p:sp>
        <p:nvSpPr>
          <p:cNvPr id="4" name="Slide Number Placeholder 3"/>
          <p:cNvSpPr>
            <a:spLocks noGrp="1"/>
          </p:cNvSpPr>
          <p:nvPr>
            <p:ph type="sldNum" sz="quarter" idx="10"/>
          </p:nvPr>
        </p:nvSpPr>
        <p:spPr/>
        <p:txBody>
          <a:bodyPr/>
          <a:lstStyle/>
          <a:p>
            <a:fld id="{C2B29203-D10A-C949-8F7B-917C92B820EB}" type="slidenum">
              <a:rPr lang="en-US" smtClean="0"/>
              <a:t>12</a:t>
            </a:fld>
            <a:endParaRPr lang="en-US" dirty="0"/>
          </a:p>
        </p:txBody>
      </p:sp>
    </p:spTree>
    <p:extLst>
      <p:ext uri="{BB962C8B-B14F-4D97-AF65-F5344CB8AC3E}">
        <p14:creationId xmlns:p14="http://schemas.microsoft.com/office/powerpoint/2010/main" val="271107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Was it too cold</a:t>
            </a:r>
            <a:r>
              <a:rPr lang="en-US" baseline="0" dirty="0" smtClean="0"/>
              <a:t> to ski last year? Two words: POLAR VORTEX! Since 95 percent of the population doesn’t ski, 95 percent of the population probable thought it was too cold to ski, or even go outside last winter. I</a:t>
            </a:r>
            <a:r>
              <a:rPr lang="en-US" dirty="0" smtClean="0"/>
              <a:t>n the Central and Eastern part of the country, the big story was the consistently cold air. Not the outstanding snow conditions that the five percent of the population</a:t>
            </a:r>
            <a:r>
              <a:rPr lang="en-US" baseline="0" dirty="0" smtClean="0"/>
              <a:t> that skis or snowboards considered as an epic winter</a:t>
            </a:r>
            <a:r>
              <a:rPr lang="en-US" dirty="0" smtClean="0"/>
              <a:t>!</a:t>
            </a:r>
            <a:r>
              <a:rPr lang="en-US" baseline="0" dirty="0" smtClean="0"/>
              <a:t> </a:t>
            </a:r>
            <a:r>
              <a:rPr lang="en-US" dirty="0" smtClean="0"/>
              <a:t>But there is no denying</a:t>
            </a:r>
            <a:r>
              <a:rPr lang="en-US" baseline="0" dirty="0" smtClean="0"/>
              <a:t> it was cold! </a:t>
            </a:r>
            <a:r>
              <a:rPr lang="en-US" dirty="0" smtClean="0"/>
              <a:t>In fact, the winter temperatures in Minnesota, Wisconsin, and Michigan were low enough to make this the 6th, 5th, and 10th coldest winter on record, respectively. This cold air was also present over the Northern Rockies and</a:t>
            </a:r>
            <a:r>
              <a:rPr lang="en-US" baseline="0" dirty="0" smtClean="0"/>
              <a:t> throughout</a:t>
            </a:r>
            <a:r>
              <a:rPr lang="en-US" dirty="0" smtClean="0"/>
              <a:t> New England, which is why both regions had excellent snow conditions for most of the winter and recorded near average amounts of snow. </a:t>
            </a:r>
          </a:p>
          <a:p>
            <a:endParaRPr lang="en-US" dirty="0"/>
          </a:p>
        </p:txBody>
      </p:sp>
      <p:sp>
        <p:nvSpPr>
          <p:cNvPr id="4" name="Slide Number Placeholder 3"/>
          <p:cNvSpPr>
            <a:spLocks noGrp="1"/>
          </p:cNvSpPr>
          <p:nvPr>
            <p:ph type="sldNum" sz="quarter" idx="10"/>
          </p:nvPr>
        </p:nvSpPr>
        <p:spPr/>
        <p:txBody>
          <a:bodyPr/>
          <a:lstStyle/>
          <a:p>
            <a:fld id="{C2B29203-D10A-C949-8F7B-917C92B820EB}" type="slidenum">
              <a:rPr lang="en-US" smtClean="0"/>
              <a:t>3</a:t>
            </a:fld>
            <a:endParaRPr lang="en-US" dirty="0"/>
          </a:p>
        </p:txBody>
      </p:sp>
    </p:spTree>
    <p:extLst>
      <p:ext uri="{BB962C8B-B14F-4D97-AF65-F5344CB8AC3E}">
        <p14:creationId xmlns:p14="http://schemas.microsoft.com/office/powerpoint/2010/main" val="214254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a Jan. 23 story in the LA Times – Yes! But does anyone in LA actuall</a:t>
            </a:r>
            <a:r>
              <a:rPr lang="en-US" baseline="0" dirty="0" smtClean="0"/>
              <a:t>y ski?  Wildcat ski area in New Hampshire made national headlines when they closed for a couple days during the January cold spell, but not because it was too cold to ski! They closed because they didn’t want their employees standing out in the cold – especially lift operators during a historically slow mid-week period. Makes you wonder why we promote January as Learn to Ski/Snowboard Month?</a:t>
            </a:r>
          </a:p>
          <a:p>
            <a:r>
              <a:rPr lang="en-US" baseline="0" dirty="0" smtClean="0"/>
              <a:t>How cold was it? – Next image. -60 may be a stretch … but it was cold!</a:t>
            </a:r>
          </a:p>
        </p:txBody>
      </p:sp>
      <p:sp>
        <p:nvSpPr>
          <p:cNvPr id="4" name="Slide Number Placeholder 3"/>
          <p:cNvSpPr>
            <a:spLocks noGrp="1"/>
          </p:cNvSpPr>
          <p:nvPr>
            <p:ph type="sldNum" sz="quarter" idx="10"/>
          </p:nvPr>
        </p:nvSpPr>
        <p:spPr/>
        <p:txBody>
          <a:bodyPr/>
          <a:lstStyle/>
          <a:p>
            <a:fld id="{C2B29203-D10A-C949-8F7B-917C92B820EB}" type="slidenum">
              <a:rPr lang="en-US" smtClean="0"/>
              <a:t>4</a:t>
            </a:fld>
            <a:endParaRPr lang="en-US" dirty="0"/>
          </a:p>
        </p:txBody>
      </p:sp>
    </p:spTree>
    <p:extLst>
      <p:ext uri="{BB962C8B-B14F-4D97-AF65-F5344CB8AC3E}">
        <p14:creationId xmlns:p14="http://schemas.microsoft.com/office/powerpoint/2010/main" val="2317385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from this four-year</a:t>
            </a:r>
            <a:r>
              <a:rPr lang="en-US" baseline="0" dirty="0" smtClean="0"/>
              <a:t> snow chart, w</a:t>
            </a:r>
            <a:r>
              <a:rPr lang="en-US" dirty="0" smtClean="0"/>
              <a:t>ith the exception of California</a:t>
            </a:r>
            <a:r>
              <a:rPr lang="en-US" baseline="0" dirty="0" smtClean="0"/>
              <a:t> .. Where the snow really never fell … the snow that did fall last year, and it stuck around for a while, thanks again to the clod. In fact, in some areas, the heavy snow really wore out its welcome. Especially in the Northeast Metropolitan areas..  Show photo of Boston.  Digging out in Boston last February. Meanwhile, at Loon Mountain they were enjoying this .. However, all the snow – and the cold </a:t>
            </a:r>
            <a:r>
              <a:rPr lang="en-US" baseline="0" dirty="0" smtClean="0"/>
              <a:t>too - </a:t>
            </a:r>
            <a:r>
              <a:rPr lang="en-US" baseline="0" dirty="0" smtClean="0"/>
              <a:t>was indeed a welcome sight for the New England Resorts, which combined had a total economic impact of more than $2.5 Billion on the region. When you add in Snowmobiling, cross country skiing and other forms of winter tourism, that amount grows to more than $4 Billion. </a:t>
            </a:r>
          </a:p>
        </p:txBody>
      </p:sp>
      <p:sp>
        <p:nvSpPr>
          <p:cNvPr id="4" name="Slide Number Placeholder 3"/>
          <p:cNvSpPr>
            <a:spLocks noGrp="1"/>
          </p:cNvSpPr>
          <p:nvPr>
            <p:ph type="sldNum" sz="quarter" idx="10"/>
          </p:nvPr>
        </p:nvSpPr>
        <p:spPr/>
        <p:txBody>
          <a:bodyPr/>
          <a:lstStyle/>
          <a:p>
            <a:fld id="{C2B29203-D10A-C949-8F7B-917C92B820EB}" type="slidenum">
              <a:rPr lang="en-US" smtClean="0"/>
              <a:t>5</a:t>
            </a:fld>
            <a:endParaRPr lang="en-US" dirty="0"/>
          </a:p>
        </p:txBody>
      </p:sp>
    </p:spTree>
    <p:extLst>
      <p:ext uri="{BB962C8B-B14F-4D97-AF65-F5344CB8AC3E}">
        <p14:creationId xmlns:p14="http://schemas.microsoft.com/office/powerpoint/2010/main" val="16899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Weather is our business! New </a:t>
            </a:r>
            <a:r>
              <a:rPr lang="en-US" sz="1200" kern="1200" dirty="0" smtClean="0">
                <a:solidFill>
                  <a:schemeClr val="tx1"/>
                </a:solidFill>
                <a:latin typeface="+mn-lt"/>
                <a:ea typeface="+mn-ea"/>
                <a:cs typeface="+mn-cs"/>
              </a:rPr>
              <a:t>England ski areas rely on accurate forecasting for a number of business-related</a:t>
            </a:r>
            <a:r>
              <a:rPr lang="en-US" sz="1200" kern="1200" baseline="0" dirty="0" smtClean="0">
                <a:solidFill>
                  <a:schemeClr val="tx1"/>
                </a:solidFill>
                <a:latin typeface="+mn-lt"/>
                <a:ea typeface="+mn-ea"/>
                <a:cs typeface="+mn-cs"/>
              </a:rPr>
              <a:t> decisions. Most importantly, </a:t>
            </a:r>
            <a:r>
              <a:rPr lang="en-US" sz="1200" kern="1200" dirty="0" smtClean="0">
                <a:solidFill>
                  <a:schemeClr val="tx1"/>
                </a:solidFill>
                <a:latin typeface="+mn-lt"/>
                <a:ea typeface="+mn-ea"/>
                <a:cs typeface="+mn-cs"/>
              </a:rPr>
              <a:t>scheduling snowmaking operations. But also for staffing, and predicting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anticipated skier/snowboarder attendance. For instance,</a:t>
            </a:r>
            <a:r>
              <a:rPr lang="en-US" sz="1200" kern="1200" baseline="0" dirty="0" smtClean="0">
                <a:solidFill>
                  <a:schemeClr val="tx1"/>
                </a:solidFill>
                <a:latin typeface="+mn-lt"/>
                <a:ea typeface="+mn-ea"/>
                <a:cs typeface="+mn-cs"/>
              </a:rPr>
              <a:t> if a Nor'easter is rolling into Boston on a Friday night, Saturday numbers may drop significantly just because folks don’t want to drive through the storm. However, it means that Sunday could be much busier than originally anticipated.</a:t>
            </a:r>
          </a:p>
          <a:p>
            <a:r>
              <a:rPr lang="en-US" sz="1200" kern="1200" baseline="0" dirty="0" smtClean="0">
                <a:solidFill>
                  <a:schemeClr val="tx1"/>
                </a:solidFill>
                <a:latin typeface="+mn-lt"/>
                <a:ea typeface="+mn-ea"/>
                <a:cs typeface="+mn-cs"/>
              </a:rPr>
              <a:t>But … depending upon the storm track, as we so often see here in New England, it could all go South in a big hurry (Iced Chairlift image). It took more than 8 hours of hammering to remove all the ice from this lift and return it to normal operation. Add in snowcat time for re-grooming, and that’s a closed lift and numerous trails for an entire day.</a:t>
            </a:r>
          </a:p>
          <a:p>
            <a:r>
              <a:rPr lang="en-US" sz="1200" kern="1200" baseline="0" dirty="0" smtClean="0">
                <a:solidFill>
                  <a:schemeClr val="tx1"/>
                </a:solidFill>
                <a:latin typeface="+mn-lt"/>
                <a:ea typeface="+mn-ea"/>
                <a:cs typeface="+mn-cs"/>
              </a:rPr>
              <a:t>How do resorts forecast? They use a number of tools. From on</a:t>
            </a:r>
            <a:r>
              <a:rPr lang="en-US" sz="1200" kern="1200" baseline="0" dirty="0" smtClean="0">
                <a:solidFill>
                  <a:schemeClr val="tx1"/>
                </a:solidFill>
                <a:latin typeface="+mn-lt"/>
                <a:ea typeface="+mn-ea"/>
                <a:cs typeface="+mn-cs"/>
              </a:rPr>
              <a:t>-mountain </a:t>
            </a:r>
            <a:r>
              <a:rPr lang="en-US" sz="1200" kern="1200" baseline="0" dirty="0" smtClean="0">
                <a:solidFill>
                  <a:schemeClr val="tx1"/>
                </a:solidFill>
                <a:latin typeface="+mn-lt"/>
                <a:ea typeface="+mn-ea"/>
                <a:cs typeface="+mn-cs"/>
              </a:rPr>
              <a:t>Weather Stations – including on-board weather stations now built into </a:t>
            </a:r>
            <a:r>
              <a:rPr lang="en-US" sz="1200" kern="1200" baseline="0" dirty="0" smtClean="0">
                <a:solidFill>
                  <a:schemeClr val="tx1"/>
                </a:solidFill>
                <a:latin typeface="+mn-lt"/>
                <a:ea typeface="+mn-ea"/>
                <a:cs typeface="+mn-cs"/>
              </a:rPr>
              <a:t>snowguns</a:t>
            </a:r>
            <a:r>
              <a:rPr lang="en-US" sz="1200" kern="1200" baseline="0" dirty="0" smtClean="0">
                <a:solidFill>
                  <a:schemeClr val="tx1"/>
                </a:solidFill>
                <a:latin typeface="+mn-lt"/>
                <a:ea typeface="+mn-ea"/>
                <a:cs typeface="+mn-cs"/>
              </a:rPr>
              <a:t>, or contracted weather forecasting, and </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reading, listening an watching the forecasts that those of you in this room produce.</a:t>
            </a:r>
            <a:endParaRPr lang="en-US" baseline="0" dirty="0" smtClean="0"/>
          </a:p>
        </p:txBody>
      </p:sp>
      <p:sp>
        <p:nvSpPr>
          <p:cNvPr id="4" name="Slide Number Placeholder 3"/>
          <p:cNvSpPr>
            <a:spLocks noGrp="1"/>
          </p:cNvSpPr>
          <p:nvPr>
            <p:ph type="sldNum" sz="quarter" idx="10"/>
          </p:nvPr>
        </p:nvSpPr>
        <p:spPr/>
        <p:txBody>
          <a:bodyPr/>
          <a:lstStyle/>
          <a:p>
            <a:fld id="{C2B29203-D10A-C949-8F7B-917C92B820EB}" type="slidenum">
              <a:rPr lang="en-US" smtClean="0"/>
              <a:t>6</a:t>
            </a:fld>
            <a:endParaRPr lang="en-US" dirty="0"/>
          </a:p>
        </p:txBody>
      </p:sp>
    </p:spTree>
    <p:extLst>
      <p:ext uri="{BB962C8B-B14F-4D97-AF65-F5344CB8AC3E}">
        <p14:creationId xmlns:p14="http://schemas.microsoft.com/office/powerpoint/2010/main" val="395541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Ski areas and the mountain environments provide ideal locations for meteorologists to use for informative weather-related stories on how to dress appropriately; unique outdoor jobs; the science of snowmaking; and snow grooming technology just to name a few.  </a:t>
            </a:r>
            <a:r>
              <a:rPr lang="en-US" dirty="0" smtClean="0"/>
              <a:t>Ski Resorts have a number</a:t>
            </a:r>
            <a:r>
              <a:rPr lang="en-US" baseline="0" dirty="0" smtClean="0"/>
              <a:t> of tools at their disposal for combating weather situations, and are always more than happy to provide a tour to visiting meteorologists. Operationally, snowmaking has become more energy efficient and new technology has allowed resorts to make more snow in variable conditions – and it’s quite a science, especially when a resort is balancing energy demands on the grid</a:t>
            </a:r>
            <a:r>
              <a:rPr lang="en-US" baseline="0" dirty="0" smtClean="0"/>
              <a:t>, temperatures</a:t>
            </a:r>
            <a:r>
              <a:rPr lang="en-US" baseline="0" dirty="0" smtClean="0"/>
              <a:t>, humidity and wind sped and direction.  Grooming technology has advance just as fast as snowmaking technology, with GPS enable snowcats outfitter with depth-finders for placing, sculpting and finishing off the snow surface. Resorts across New England have invested millions of dollars in these tools and are always eager to show them off. So always feel free to reach out and ask when you visit.</a:t>
            </a:r>
            <a:endParaRPr lang="en-US" dirty="0"/>
          </a:p>
        </p:txBody>
      </p:sp>
      <p:sp>
        <p:nvSpPr>
          <p:cNvPr id="4" name="Slide Number Placeholder 3"/>
          <p:cNvSpPr>
            <a:spLocks noGrp="1"/>
          </p:cNvSpPr>
          <p:nvPr>
            <p:ph type="sldNum" sz="quarter" idx="10"/>
          </p:nvPr>
        </p:nvSpPr>
        <p:spPr/>
        <p:txBody>
          <a:bodyPr/>
          <a:lstStyle/>
          <a:p>
            <a:fld id="{C2B29203-D10A-C949-8F7B-917C92B820EB}" type="slidenum">
              <a:rPr lang="en-US" smtClean="0"/>
              <a:t>7</a:t>
            </a:fld>
            <a:endParaRPr lang="en-US" dirty="0"/>
          </a:p>
        </p:txBody>
      </p:sp>
    </p:spTree>
    <p:extLst>
      <p:ext uri="{BB962C8B-B14F-4D97-AF65-F5344CB8AC3E}">
        <p14:creationId xmlns:p14="http://schemas.microsoft.com/office/powerpoint/2010/main" val="1112318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a guest standpoint, the biggest advancement has been enclosed lifts, such as Gondola and covered chairs. While a number of resorts throughout New England have gondola’s – including Stratton, Stowe and Killington in Vermont; Sunday River in Maine, and Loon Mountain in New Hampshire among others, the Bubble Chair is quickly become a favorite among skiers and resorts, due to the fact that you don’t have to remove your equipment. Mount Snow installed the Blue Bird Express a few season’s back, and this summer Okemo upped the Bubble Chair game with a new six-seat lift that features heated seats! If you haven’t had the chance to visit a resort and check out just how one of these lifts work, check it out this winter. Again, resorts are always eager to show how these things work.</a:t>
            </a:r>
            <a:endParaRPr lang="en-US" dirty="0"/>
          </a:p>
        </p:txBody>
      </p:sp>
      <p:sp>
        <p:nvSpPr>
          <p:cNvPr id="4" name="Slide Number Placeholder 3"/>
          <p:cNvSpPr>
            <a:spLocks noGrp="1"/>
          </p:cNvSpPr>
          <p:nvPr>
            <p:ph type="sldNum" sz="quarter" idx="10"/>
          </p:nvPr>
        </p:nvSpPr>
        <p:spPr/>
        <p:txBody>
          <a:bodyPr/>
          <a:lstStyle/>
          <a:p>
            <a:fld id="{C2B29203-D10A-C949-8F7B-917C92B820EB}" type="slidenum">
              <a:rPr lang="en-US" smtClean="0"/>
              <a:t>8</a:t>
            </a:fld>
            <a:endParaRPr lang="en-US" dirty="0"/>
          </a:p>
        </p:txBody>
      </p:sp>
    </p:spTree>
    <p:extLst>
      <p:ext uri="{BB962C8B-B14F-4D97-AF65-F5344CB8AC3E}">
        <p14:creationId xmlns:p14="http://schemas.microsoft.com/office/powerpoint/2010/main" val="1112318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reasons when folks don’t ski or ride. Winter is the bastard step-child of the seasons.</a:t>
            </a:r>
            <a:r>
              <a:rPr lang="en-US" baseline="0" dirty="0" smtClean="0"/>
              <a:t> Summer gets all the glory – lather up the sunscreen, head outside and soak up the warmth. Spring is a sure sign summer is coming… and fall throughout New England is lit up with Mother Nature’s fireworks.  But Winter </a:t>
            </a:r>
            <a:r>
              <a:rPr lang="en-US" baseline="0" dirty="0" smtClean="0"/>
              <a:t>… it’s </a:t>
            </a:r>
            <a:r>
              <a:rPr lang="en-US" baseline="0" dirty="0" smtClean="0"/>
              <a:t>too cold, too snowy, too this and too that. But just like you apply sunscreen before heading outside in the summer, folks need to layer up before heading outside to enjoy winter. And that is the key message … dress FOR winter to get outside and enjoy it!</a:t>
            </a:r>
          </a:p>
          <a:p>
            <a:endParaRPr lang="en-US" dirty="0" smtClean="0"/>
          </a:p>
        </p:txBody>
      </p:sp>
      <p:sp>
        <p:nvSpPr>
          <p:cNvPr id="4" name="Slide Number Placeholder 3"/>
          <p:cNvSpPr>
            <a:spLocks noGrp="1"/>
          </p:cNvSpPr>
          <p:nvPr>
            <p:ph type="sldNum" sz="quarter" idx="10"/>
          </p:nvPr>
        </p:nvSpPr>
        <p:spPr/>
        <p:txBody>
          <a:bodyPr/>
          <a:lstStyle/>
          <a:p>
            <a:fld id="{C2B29203-D10A-C949-8F7B-917C92B820EB}" type="slidenum">
              <a:rPr lang="en-US" smtClean="0"/>
              <a:t>9</a:t>
            </a:fld>
            <a:endParaRPr lang="en-US" dirty="0"/>
          </a:p>
        </p:txBody>
      </p:sp>
    </p:spTree>
    <p:extLst>
      <p:ext uri="{BB962C8B-B14F-4D97-AF65-F5344CB8AC3E}">
        <p14:creationId xmlns:p14="http://schemas.microsoft.com/office/powerpoint/2010/main" val="314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best present winter? Or</a:t>
            </a:r>
            <a:r>
              <a:rPr lang="en-US" baseline="0" dirty="0" smtClean="0"/>
              <a:t> have </a:t>
            </a:r>
            <a:r>
              <a:rPr lang="en-US" baseline="0" dirty="0" smtClean="0"/>
              <a:t>we over-sensationalized the </a:t>
            </a:r>
            <a:r>
              <a:rPr lang="en-US" baseline="0" dirty="0" smtClean="0"/>
              <a:t>weather and its just too late? </a:t>
            </a:r>
            <a:r>
              <a:rPr lang="en-US" baseline="0" dirty="0" smtClean="0"/>
              <a:t>We have 24-hour weather channels, weather apps at our fingertips and weather making headlines everyday.  But it is how we present winter weather that has huge implications on how the public perceives winter. Why to we present winter as a cruel, cold, and dangerous excuse not to go outside? If we’re spending $4 Billion on skiing, snowmobiling and winter activities in New England, it can’t be all that bad ... right? </a:t>
            </a:r>
            <a:endParaRPr lang="en-US" dirty="0" smtClean="0"/>
          </a:p>
        </p:txBody>
      </p:sp>
      <p:sp>
        <p:nvSpPr>
          <p:cNvPr id="4" name="Slide Number Placeholder 3"/>
          <p:cNvSpPr>
            <a:spLocks noGrp="1"/>
          </p:cNvSpPr>
          <p:nvPr>
            <p:ph type="sldNum" sz="quarter" idx="10"/>
          </p:nvPr>
        </p:nvSpPr>
        <p:spPr/>
        <p:txBody>
          <a:bodyPr/>
          <a:lstStyle/>
          <a:p>
            <a:fld id="{C2B29203-D10A-C949-8F7B-917C92B820EB}" type="slidenum">
              <a:rPr lang="en-US" smtClean="0"/>
              <a:t>10</a:t>
            </a:fld>
            <a:endParaRPr lang="en-US" dirty="0"/>
          </a:p>
        </p:txBody>
      </p:sp>
    </p:spTree>
    <p:extLst>
      <p:ext uri="{BB962C8B-B14F-4D97-AF65-F5344CB8AC3E}">
        <p14:creationId xmlns:p14="http://schemas.microsoft.com/office/powerpoint/2010/main" val="271107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B6DD6C-6375-504E-812E-D546BFECE29D}" type="datetime1">
              <a:rPr lang="en-US" smtClean="0"/>
              <a:t>10/21/14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289029-C8DF-814A-98AB-02159EF2B1AB}" type="slidenum">
              <a:rPr lang="en-US" smtClean="0"/>
              <a:t>‹#›</a:t>
            </a:fld>
            <a:endParaRPr lang="en-US" dirty="0"/>
          </a:p>
        </p:txBody>
      </p:sp>
    </p:spTree>
    <p:extLst>
      <p:ext uri="{BB962C8B-B14F-4D97-AF65-F5344CB8AC3E}">
        <p14:creationId xmlns:p14="http://schemas.microsoft.com/office/powerpoint/2010/main" val="1025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F0E76-DE20-1948-8325-CCD536C098BB}" type="datetime1">
              <a:rPr lang="en-US" smtClean="0"/>
              <a:t>10/21/14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289029-C8DF-814A-98AB-02159EF2B1AB}" type="slidenum">
              <a:rPr lang="en-US" smtClean="0"/>
              <a:t>‹#›</a:t>
            </a:fld>
            <a:endParaRPr lang="en-US" dirty="0"/>
          </a:p>
        </p:txBody>
      </p:sp>
    </p:spTree>
    <p:extLst>
      <p:ext uri="{BB962C8B-B14F-4D97-AF65-F5344CB8AC3E}">
        <p14:creationId xmlns:p14="http://schemas.microsoft.com/office/powerpoint/2010/main" val="156869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03450-4EFB-394B-B163-A81B9BDF74C7}" type="datetime1">
              <a:rPr lang="en-US" smtClean="0"/>
              <a:t>10/21/14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289029-C8DF-814A-98AB-02159EF2B1AB}" type="slidenum">
              <a:rPr lang="en-US" smtClean="0"/>
              <a:t>‹#›</a:t>
            </a:fld>
            <a:endParaRPr lang="en-US" dirty="0"/>
          </a:p>
        </p:txBody>
      </p:sp>
    </p:spTree>
    <p:extLst>
      <p:ext uri="{BB962C8B-B14F-4D97-AF65-F5344CB8AC3E}">
        <p14:creationId xmlns:p14="http://schemas.microsoft.com/office/powerpoint/2010/main" val="399094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89CD9-BA08-B346-8EBE-BA7674F9A166}" type="datetime1">
              <a:rPr lang="en-US" smtClean="0"/>
              <a:t>10/21/14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289029-C8DF-814A-98AB-02159EF2B1AB}" type="slidenum">
              <a:rPr lang="en-US" smtClean="0"/>
              <a:t>‹#›</a:t>
            </a:fld>
            <a:endParaRPr lang="en-US" dirty="0"/>
          </a:p>
        </p:txBody>
      </p:sp>
    </p:spTree>
    <p:extLst>
      <p:ext uri="{BB962C8B-B14F-4D97-AF65-F5344CB8AC3E}">
        <p14:creationId xmlns:p14="http://schemas.microsoft.com/office/powerpoint/2010/main" val="294354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68BEB4-9156-B142-A315-B28A0F138E1D}" type="datetime1">
              <a:rPr lang="en-US" smtClean="0"/>
              <a:t>10/21/14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289029-C8DF-814A-98AB-02159EF2B1AB}" type="slidenum">
              <a:rPr lang="en-US" smtClean="0"/>
              <a:t>‹#›</a:t>
            </a:fld>
            <a:endParaRPr lang="en-US" dirty="0"/>
          </a:p>
        </p:txBody>
      </p:sp>
    </p:spTree>
    <p:extLst>
      <p:ext uri="{BB962C8B-B14F-4D97-AF65-F5344CB8AC3E}">
        <p14:creationId xmlns:p14="http://schemas.microsoft.com/office/powerpoint/2010/main" val="194653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95FA3C-6BF8-934F-A62E-17C3A8E507D6}" type="datetime1">
              <a:rPr lang="en-US" smtClean="0"/>
              <a:t>10/21/14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289029-C8DF-814A-98AB-02159EF2B1AB}" type="slidenum">
              <a:rPr lang="en-US" smtClean="0"/>
              <a:t>‹#›</a:t>
            </a:fld>
            <a:endParaRPr lang="en-US" dirty="0"/>
          </a:p>
        </p:txBody>
      </p:sp>
    </p:spTree>
    <p:extLst>
      <p:ext uri="{BB962C8B-B14F-4D97-AF65-F5344CB8AC3E}">
        <p14:creationId xmlns:p14="http://schemas.microsoft.com/office/powerpoint/2010/main" val="292172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D33095-05F9-DD40-A939-56CC47302CA7}" type="datetime1">
              <a:rPr lang="en-US" smtClean="0"/>
              <a:t>10/21/14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289029-C8DF-814A-98AB-02159EF2B1AB}" type="slidenum">
              <a:rPr lang="en-US" smtClean="0"/>
              <a:t>‹#›</a:t>
            </a:fld>
            <a:endParaRPr lang="en-US" dirty="0"/>
          </a:p>
        </p:txBody>
      </p:sp>
    </p:spTree>
    <p:extLst>
      <p:ext uri="{BB962C8B-B14F-4D97-AF65-F5344CB8AC3E}">
        <p14:creationId xmlns:p14="http://schemas.microsoft.com/office/powerpoint/2010/main" val="416787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19B765-4B35-484D-8D7C-8F2761DC6C7B}" type="datetime1">
              <a:rPr lang="en-US" smtClean="0"/>
              <a:t>10/21/14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289029-C8DF-814A-98AB-02159EF2B1AB}" type="slidenum">
              <a:rPr lang="en-US" smtClean="0"/>
              <a:t>‹#›</a:t>
            </a:fld>
            <a:endParaRPr lang="en-US" dirty="0"/>
          </a:p>
        </p:txBody>
      </p:sp>
    </p:spTree>
    <p:extLst>
      <p:ext uri="{BB962C8B-B14F-4D97-AF65-F5344CB8AC3E}">
        <p14:creationId xmlns:p14="http://schemas.microsoft.com/office/powerpoint/2010/main" val="86964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152C0-53C6-5F41-A3F6-4D1703F4A372}" type="datetime1">
              <a:rPr lang="en-US" smtClean="0"/>
              <a:t>10/21/14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289029-C8DF-814A-98AB-02159EF2B1AB}" type="slidenum">
              <a:rPr lang="en-US" smtClean="0"/>
              <a:t>‹#›</a:t>
            </a:fld>
            <a:endParaRPr lang="en-US" dirty="0"/>
          </a:p>
        </p:txBody>
      </p:sp>
    </p:spTree>
    <p:extLst>
      <p:ext uri="{BB962C8B-B14F-4D97-AF65-F5344CB8AC3E}">
        <p14:creationId xmlns:p14="http://schemas.microsoft.com/office/powerpoint/2010/main" val="406834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1165FD-88DD-684F-8DA6-3FCC48F92B8D}" type="datetime1">
              <a:rPr lang="en-US" smtClean="0"/>
              <a:t>10/21/14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289029-C8DF-814A-98AB-02159EF2B1AB}" type="slidenum">
              <a:rPr lang="en-US" smtClean="0"/>
              <a:t>‹#›</a:t>
            </a:fld>
            <a:endParaRPr lang="en-US" dirty="0"/>
          </a:p>
        </p:txBody>
      </p:sp>
    </p:spTree>
    <p:extLst>
      <p:ext uri="{BB962C8B-B14F-4D97-AF65-F5344CB8AC3E}">
        <p14:creationId xmlns:p14="http://schemas.microsoft.com/office/powerpoint/2010/main" val="258540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9C60C-A70A-EB4C-A450-6B651D899C41}" type="datetime1">
              <a:rPr lang="en-US" smtClean="0"/>
              <a:t>10/21/14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289029-C8DF-814A-98AB-02159EF2B1AB}" type="slidenum">
              <a:rPr lang="en-US" smtClean="0"/>
              <a:t>‹#›</a:t>
            </a:fld>
            <a:endParaRPr lang="en-US" dirty="0"/>
          </a:p>
        </p:txBody>
      </p:sp>
    </p:spTree>
    <p:extLst>
      <p:ext uri="{BB962C8B-B14F-4D97-AF65-F5344CB8AC3E}">
        <p14:creationId xmlns:p14="http://schemas.microsoft.com/office/powerpoint/2010/main" val="365535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61DE6-F15C-3646-A1D9-DD5363E0F035}" type="datetime1">
              <a:rPr lang="en-US" smtClean="0"/>
              <a:t>10/21/14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89029-C8DF-814A-98AB-02159EF2B1AB}" type="slidenum">
              <a:rPr lang="en-US" smtClean="0"/>
              <a:t>‹#›</a:t>
            </a:fld>
            <a:endParaRPr lang="en-US" dirty="0"/>
          </a:p>
        </p:txBody>
      </p:sp>
    </p:spTree>
    <p:extLst>
      <p:ext uri="{BB962C8B-B14F-4D97-AF65-F5344CB8AC3E}">
        <p14:creationId xmlns:p14="http://schemas.microsoft.com/office/powerpoint/2010/main" val="72259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24.jpg"/><Relationship Id="rId7" Type="http://schemas.openxmlformats.org/officeDocument/2006/relationships/image" Target="../media/image25.jpg"/><Relationship Id="rId8"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27.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5.png"/><Relationship Id="rId1" Type="http://schemas.microsoft.com/office/2007/relationships/media" Target="../media/media1.mp4"/><Relationship Id="rId2" Type="http://schemas.openxmlformats.org/officeDocument/2006/relationships/video" Target="../media/media1.mp4"/></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7.jpeg"/><Relationship Id="rId7"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10.jpg"/><Relationship Id="rId8" Type="http://schemas.openxmlformats.org/officeDocument/2006/relationships/image" Target="../media/image11.jpg"/><Relationship Id="rId9" Type="http://schemas.openxmlformats.org/officeDocument/2006/relationships/image" Target="../media/image12.jpg"/><Relationship Id="rId10"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20.jpg"/><Relationship Id="rId7" Type="http://schemas.openxmlformats.org/officeDocument/2006/relationships/image" Target="../media/image21.jpeg"/><Relationship Id="rId8" Type="http://schemas.openxmlformats.org/officeDocument/2006/relationships/image" Target="../media/image22.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23.gi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ki fra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80797"/>
            <a:ext cx="9144000" cy="1828800"/>
          </a:xfrm>
          <a:prstGeom prst="rect">
            <a:avLst/>
          </a:prstGeom>
        </p:spPr>
      </p:pic>
      <p:sp>
        <p:nvSpPr>
          <p:cNvPr id="7" name="Rectangle 6"/>
          <p:cNvSpPr/>
          <p:nvPr/>
        </p:nvSpPr>
        <p:spPr>
          <a:xfrm>
            <a:off x="492861" y="2710972"/>
            <a:ext cx="8245950" cy="1246495"/>
          </a:xfrm>
          <a:prstGeom prst="rect">
            <a:avLst/>
          </a:prstGeom>
        </p:spPr>
        <p:txBody>
          <a:bodyPr wrap="square">
            <a:spAutoFit/>
          </a:bodyPr>
          <a:lstStyle/>
          <a:p>
            <a:pPr algn="ctr"/>
            <a:r>
              <a:rPr lang="en-US" b="1" i="1" dirty="0" smtClean="0">
                <a:solidFill>
                  <a:srgbClr val="0B375F"/>
                </a:solidFill>
              </a:rPr>
              <a:t>Southern New England Weather Conference</a:t>
            </a:r>
          </a:p>
          <a:p>
            <a:pPr algn="ctr"/>
            <a:endParaRPr lang="en-US" sz="1100" b="1" i="1" dirty="0" smtClean="0">
              <a:solidFill>
                <a:srgbClr val="0B375F"/>
              </a:solidFill>
            </a:endParaRPr>
          </a:p>
          <a:p>
            <a:pPr algn="ctr"/>
            <a:endParaRPr lang="en-US" sz="1000" i="1" dirty="0" smtClean="0">
              <a:solidFill>
                <a:srgbClr val="0B375F"/>
              </a:solidFill>
            </a:endParaRPr>
          </a:p>
          <a:p>
            <a:pPr algn="ctr"/>
            <a:r>
              <a:rPr lang="en-US" sz="1400" dirty="0" smtClean="0">
                <a:solidFill>
                  <a:srgbClr val="0B375F"/>
                </a:solidFill>
              </a:rPr>
              <a:t>October 24, 2014</a:t>
            </a:r>
            <a:r>
              <a:rPr lang="en-US" dirty="0" smtClean="0">
                <a:solidFill>
                  <a:srgbClr val="0B375F"/>
                </a:solidFill>
              </a:rPr>
              <a:t/>
            </a:r>
            <a:br>
              <a:rPr lang="en-US" dirty="0" smtClean="0">
                <a:solidFill>
                  <a:srgbClr val="0B375F"/>
                </a:solidFill>
              </a:rPr>
            </a:br>
            <a:endParaRPr lang="en-US" dirty="0">
              <a:solidFill>
                <a:srgbClr val="0B375F"/>
              </a:solidFill>
            </a:endParaRPr>
          </a:p>
        </p:txBody>
      </p:sp>
      <p:sp>
        <p:nvSpPr>
          <p:cNvPr id="12" name="Rectangle 11"/>
          <p:cNvSpPr/>
          <p:nvPr/>
        </p:nvSpPr>
        <p:spPr>
          <a:xfrm>
            <a:off x="0" y="1581834"/>
            <a:ext cx="9144000" cy="646331"/>
          </a:xfrm>
          <a:prstGeom prst="rect">
            <a:avLst/>
          </a:prstGeom>
        </p:spPr>
        <p:txBody>
          <a:bodyPr wrap="square">
            <a:spAutoFit/>
          </a:bodyPr>
          <a:lstStyle/>
          <a:p>
            <a:pPr algn="ctr"/>
            <a:r>
              <a:rPr lang="en-US" sz="3600" b="1" dirty="0" smtClean="0">
                <a:solidFill>
                  <a:srgbClr val="229BDE"/>
                </a:solidFill>
                <a:latin typeface="Franklin Gothic Medium"/>
                <a:cs typeface="Franklin Gothic Medium"/>
              </a:rPr>
              <a:t>It’s Never Too Cold To Ski</a:t>
            </a:r>
            <a:endParaRPr lang="en-US" sz="3600" b="1" dirty="0">
              <a:solidFill>
                <a:srgbClr val="229BDE"/>
              </a:solidFill>
              <a:latin typeface="Franklin Gothic Medium"/>
              <a:cs typeface="Franklin Gothic Medium"/>
            </a:endParaRPr>
          </a:p>
        </p:txBody>
      </p:sp>
      <p:pic>
        <p:nvPicPr>
          <p:cNvPr id="3" name="Picture 2" descr="Presentation Head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418053"/>
          </a:xfrm>
          <a:prstGeom prst="rect">
            <a:avLst/>
          </a:prstGeom>
        </p:spPr>
      </p:pic>
    </p:spTree>
    <p:extLst>
      <p:ext uri="{BB962C8B-B14F-4D97-AF65-F5344CB8AC3E}">
        <p14:creationId xmlns:p14="http://schemas.microsoft.com/office/powerpoint/2010/main" val="26893299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Presentation Head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18053"/>
          </a:xfrm>
          <a:prstGeom prst="rect">
            <a:avLst/>
          </a:prstGeom>
        </p:spPr>
      </p:pic>
      <p:pic>
        <p:nvPicPr>
          <p:cNvPr id="30" name="Picture 29" descr="Fresh_Groomed_ligh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6737"/>
            <a:ext cx="9144000" cy="5561263"/>
          </a:xfrm>
          <a:prstGeom prst="rect">
            <a:avLst/>
          </a:prstGeom>
          <a:ln>
            <a:noFill/>
          </a:ln>
          <a:effectLst>
            <a:softEdge rad="112500"/>
          </a:effectLst>
        </p:spPr>
      </p:pic>
      <p:sp>
        <p:nvSpPr>
          <p:cNvPr id="27" name="Rectangle 26"/>
          <p:cNvSpPr/>
          <p:nvPr/>
        </p:nvSpPr>
        <p:spPr>
          <a:xfrm>
            <a:off x="347578" y="1557061"/>
            <a:ext cx="6523789" cy="584776"/>
          </a:xfrm>
          <a:prstGeom prst="rect">
            <a:avLst/>
          </a:prstGeom>
        </p:spPr>
        <p:txBody>
          <a:bodyPr wrap="square">
            <a:spAutoFit/>
          </a:bodyPr>
          <a:lstStyle/>
          <a:p>
            <a:r>
              <a:rPr lang="en-US" sz="3200" b="1" dirty="0" smtClean="0">
                <a:solidFill>
                  <a:srgbClr val="229BDE"/>
                </a:solidFill>
                <a:latin typeface="Franklin Gothic Medium"/>
                <a:cs typeface="Franklin Gothic Medium"/>
              </a:rPr>
              <a:t>How Best To Present Winter!</a:t>
            </a:r>
            <a:endParaRPr lang="en-US" sz="3200" b="1" dirty="0">
              <a:solidFill>
                <a:srgbClr val="229BDE"/>
              </a:solidFill>
              <a:latin typeface="Franklin Gothic Medium"/>
              <a:cs typeface="Franklin Gothic Medium"/>
            </a:endParaRPr>
          </a:p>
        </p:txBody>
      </p:sp>
      <p:sp>
        <p:nvSpPr>
          <p:cNvPr id="2" name="Slide Number Placeholder 1"/>
          <p:cNvSpPr>
            <a:spLocks noGrp="1"/>
          </p:cNvSpPr>
          <p:nvPr>
            <p:ph type="sldNum" sz="quarter" idx="12"/>
          </p:nvPr>
        </p:nvSpPr>
        <p:spPr/>
        <p:txBody>
          <a:bodyPr/>
          <a:lstStyle/>
          <a:p>
            <a:fld id="{A3289029-C8DF-814A-98AB-02159EF2B1AB}" type="slidenum">
              <a:rPr lang="en-US" smtClean="0"/>
              <a:t>10</a:t>
            </a:fld>
            <a:endParaRPr lang="en-US" dirty="0"/>
          </a:p>
        </p:txBody>
      </p:sp>
      <p:pic>
        <p:nvPicPr>
          <p:cNvPr id="9" name="Picture 8" descr="Snowflake_edited-2.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579" y="6424535"/>
            <a:ext cx="221428" cy="254148"/>
          </a:xfrm>
          <a:prstGeom prst="rect">
            <a:avLst/>
          </a:prstGeom>
        </p:spPr>
      </p:pic>
      <p:pic>
        <p:nvPicPr>
          <p:cNvPr id="3" name="Picture 2" descr="disruptin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90316"/>
            <a:ext cx="9144000" cy="5467684"/>
          </a:xfrm>
          <a:prstGeom prst="rect">
            <a:avLst/>
          </a:prstGeom>
        </p:spPr>
      </p:pic>
      <p:pic>
        <p:nvPicPr>
          <p:cNvPr id="5" name="Picture 4" descr="Hercul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02708"/>
            <a:ext cx="9144000" cy="5455292"/>
          </a:xfrm>
          <a:prstGeom prst="rect">
            <a:avLst/>
          </a:prstGeom>
        </p:spPr>
      </p:pic>
      <p:pic>
        <p:nvPicPr>
          <p:cNvPr id="6" name="Picture 5" descr="snowmap.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03015"/>
            <a:ext cx="9144000" cy="5454985"/>
          </a:xfrm>
          <a:prstGeom prst="rect">
            <a:avLst/>
          </a:prstGeom>
        </p:spPr>
      </p:pic>
    </p:spTree>
    <p:extLst>
      <p:ext uri="{BB962C8B-B14F-4D97-AF65-F5344CB8AC3E}">
        <p14:creationId xmlns:p14="http://schemas.microsoft.com/office/powerpoint/2010/main" val="1241593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Presentation Head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18053"/>
          </a:xfrm>
          <a:prstGeom prst="rect">
            <a:avLst/>
          </a:prstGeom>
        </p:spPr>
      </p:pic>
      <p:pic>
        <p:nvPicPr>
          <p:cNvPr id="30" name="Picture 29" descr="Fresh_Groomed_ligh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6737"/>
            <a:ext cx="9144000" cy="5561263"/>
          </a:xfrm>
          <a:prstGeom prst="rect">
            <a:avLst/>
          </a:prstGeom>
          <a:ln>
            <a:noFill/>
          </a:ln>
          <a:effectLst>
            <a:softEdge rad="112500"/>
          </a:effectLst>
        </p:spPr>
      </p:pic>
      <p:sp>
        <p:nvSpPr>
          <p:cNvPr id="27" name="Rectangle 26"/>
          <p:cNvSpPr/>
          <p:nvPr/>
        </p:nvSpPr>
        <p:spPr>
          <a:xfrm>
            <a:off x="347578" y="1557061"/>
            <a:ext cx="6523789" cy="584776"/>
          </a:xfrm>
          <a:prstGeom prst="rect">
            <a:avLst/>
          </a:prstGeom>
        </p:spPr>
        <p:txBody>
          <a:bodyPr wrap="square">
            <a:spAutoFit/>
          </a:bodyPr>
          <a:lstStyle/>
          <a:p>
            <a:r>
              <a:rPr lang="en-US" sz="3200" b="1" dirty="0" smtClean="0">
                <a:solidFill>
                  <a:srgbClr val="229BDE"/>
                </a:solidFill>
                <a:latin typeface="Franklin Gothic Medium"/>
                <a:cs typeface="Franklin Gothic Medium"/>
              </a:rPr>
              <a:t>Game Changer?</a:t>
            </a:r>
            <a:endParaRPr lang="en-US" sz="3200" b="1" dirty="0">
              <a:solidFill>
                <a:srgbClr val="229BDE"/>
              </a:solidFill>
              <a:latin typeface="Franklin Gothic Medium"/>
              <a:cs typeface="Franklin Gothic Medium"/>
            </a:endParaRPr>
          </a:p>
        </p:txBody>
      </p:sp>
      <p:sp>
        <p:nvSpPr>
          <p:cNvPr id="2" name="Slide Number Placeholder 1"/>
          <p:cNvSpPr>
            <a:spLocks noGrp="1"/>
          </p:cNvSpPr>
          <p:nvPr>
            <p:ph type="sldNum" sz="quarter" idx="12"/>
          </p:nvPr>
        </p:nvSpPr>
        <p:spPr/>
        <p:txBody>
          <a:bodyPr/>
          <a:lstStyle/>
          <a:p>
            <a:fld id="{A3289029-C8DF-814A-98AB-02159EF2B1AB}" type="slidenum">
              <a:rPr lang="en-US" smtClean="0"/>
              <a:t>11</a:t>
            </a:fld>
            <a:endParaRPr lang="en-US" dirty="0"/>
          </a:p>
        </p:txBody>
      </p:sp>
      <p:pic>
        <p:nvPicPr>
          <p:cNvPr id="9" name="Picture 8" descr="Snowflake_edited-2.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579" y="6424535"/>
            <a:ext cx="221428" cy="254148"/>
          </a:xfrm>
          <a:prstGeom prst="rect">
            <a:avLst/>
          </a:prstGeom>
        </p:spPr>
      </p:pic>
      <p:pic>
        <p:nvPicPr>
          <p:cNvPr id="4" name="Picture 3" descr="BPM28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03685"/>
            <a:ext cx="9144000" cy="5454316"/>
          </a:xfrm>
          <a:prstGeom prst="rect">
            <a:avLst/>
          </a:prstGeom>
        </p:spPr>
      </p:pic>
    </p:spTree>
    <p:extLst>
      <p:ext uri="{BB962C8B-B14F-4D97-AF65-F5344CB8AC3E}">
        <p14:creationId xmlns:p14="http://schemas.microsoft.com/office/powerpoint/2010/main" val="32047067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Presentation Head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18053"/>
          </a:xfrm>
          <a:prstGeom prst="rect">
            <a:avLst/>
          </a:prstGeom>
        </p:spPr>
      </p:pic>
      <p:pic>
        <p:nvPicPr>
          <p:cNvPr id="30" name="Picture 29" descr="Fresh_Groomed_ligh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6737"/>
            <a:ext cx="9144000" cy="5561263"/>
          </a:xfrm>
          <a:prstGeom prst="rect">
            <a:avLst/>
          </a:prstGeom>
          <a:ln>
            <a:noFill/>
          </a:ln>
          <a:effectLst>
            <a:softEdge rad="112500"/>
          </a:effectLst>
        </p:spPr>
      </p:pic>
      <p:sp>
        <p:nvSpPr>
          <p:cNvPr id="27" name="Rectangle 26"/>
          <p:cNvSpPr/>
          <p:nvPr/>
        </p:nvSpPr>
        <p:spPr>
          <a:xfrm>
            <a:off x="347578" y="1557061"/>
            <a:ext cx="6523789" cy="584776"/>
          </a:xfrm>
          <a:prstGeom prst="rect">
            <a:avLst/>
          </a:prstGeom>
        </p:spPr>
        <p:txBody>
          <a:bodyPr wrap="square">
            <a:spAutoFit/>
          </a:bodyPr>
          <a:lstStyle/>
          <a:p>
            <a:r>
              <a:rPr lang="en-US" sz="3200" b="1" dirty="0" smtClean="0">
                <a:solidFill>
                  <a:srgbClr val="229BDE"/>
                </a:solidFill>
                <a:latin typeface="Franklin Gothic Medium"/>
                <a:cs typeface="Franklin Gothic Medium"/>
              </a:rPr>
              <a:t>Where do we go from here?</a:t>
            </a:r>
            <a:endParaRPr lang="en-US" sz="3200" b="1" dirty="0">
              <a:solidFill>
                <a:srgbClr val="229BDE"/>
              </a:solidFill>
              <a:latin typeface="Franklin Gothic Medium"/>
              <a:cs typeface="Franklin Gothic Medium"/>
            </a:endParaRPr>
          </a:p>
        </p:txBody>
      </p:sp>
      <p:sp>
        <p:nvSpPr>
          <p:cNvPr id="2" name="Slide Number Placeholder 1"/>
          <p:cNvSpPr>
            <a:spLocks noGrp="1"/>
          </p:cNvSpPr>
          <p:nvPr>
            <p:ph type="sldNum" sz="quarter" idx="12"/>
          </p:nvPr>
        </p:nvSpPr>
        <p:spPr/>
        <p:txBody>
          <a:bodyPr/>
          <a:lstStyle/>
          <a:p>
            <a:fld id="{A3289029-C8DF-814A-98AB-02159EF2B1AB}" type="slidenum">
              <a:rPr lang="en-US" smtClean="0"/>
              <a:t>12</a:t>
            </a:fld>
            <a:endParaRPr lang="en-US" dirty="0"/>
          </a:p>
        </p:txBody>
      </p:sp>
      <p:pic>
        <p:nvPicPr>
          <p:cNvPr id="9" name="Picture 8" descr="Snowflake_edited-2.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579" y="6424535"/>
            <a:ext cx="221428" cy="254148"/>
          </a:xfrm>
          <a:prstGeom prst="rect">
            <a:avLst/>
          </a:prstGeom>
        </p:spPr>
      </p:pic>
      <p:sp>
        <p:nvSpPr>
          <p:cNvPr id="10" name="Rectangle 9"/>
          <p:cNvSpPr/>
          <p:nvPr/>
        </p:nvSpPr>
        <p:spPr>
          <a:xfrm>
            <a:off x="513346" y="2257566"/>
            <a:ext cx="6523789" cy="584776"/>
          </a:xfrm>
          <a:prstGeom prst="rect">
            <a:avLst/>
          </a:prstGeom>
        </p:spPr>
        <p:txBody>
          <a:bodyPr wrap="square">
            <a:spAutoFit/>
          </a:bodyPr>
          <a:lstStyle/>
          <a:p>
            <a:r>
              <a:rPr lang="en-US" sz="3200" b="1" dirty="0" smtClean="0">
                <a:solidFill>
                  <a:srgbClr val="229BDE"/>
                </a:solidFill>
                <a:latin typeface="Franklin Gothic Medium"/>
                <a:cs typeface="Franklin Gothic Medium"/>
              </a:rPr>
              <a:t>Plan/dress for winter weather!</a:t>
            </a:r>
            <a:endParaRPr lang="en-US" sz="3200" b="1" dirty="0">
              <a:solidFill>
                <a:srgbClr val="229BDE"/>
              </a:solidFill>
              <a:latin typeface="Franklin Gothic Medium"/>
              <a:cs typeface="Franklin Gothic Medium"/>
            </a:endParaRPr>
          </a:p>
        </p:txBody>
      </p:sp>
      <p:sp>
        <p:nvSpPr>
          <p:cNvPr id="11" name="Rectangle 10"/>
          <p:cNvSpPr/>
          <p:nvPr/>
        </p:nvSpPr>
        <p:spPr>
          <a:xfrm>
            <a:off x="679114" y="2958071"/>
            <a:ext cx="6523789" cy="584776"/>
          </a:xfrm>
          <a:prstGeom prst="rect">
            <a:avLst/>
          </a:prstGeom>
        </p:spPr>
        <p:txBody>
          <a:bodyPr wrap="square">
            <a:spAutoFit/>
          </a:bodyPr>
          <a:lstStyle/>
          <a:p>
            <a:r>
              <a:rPr lang="en-US" sz="3200" b="1" dirty="0" smtClean="0">
                <a:solidFill>
                  <a:srgbClr val="229BDE"/>
                </a:solidFill>
                <a:latin typeface="Franklin Gothic Medium"/>
                <a:cs typeface="Franklin Gothic Medium"/>
              </a:rPr>
              <a:t>Encourage outside play!</a:t>
            </a:r>
            <a:endParaRPr lang="en-US" sz="3200" b="1" dirty="0">
              <a:solidFill>
                <a:srgbClr val="229BDE"/>
              </a:solidFill>
              <a:latin typeface="Franklin Gothic Medium"/>
              <a:cs typeface="Franklin Gothic Medium"/>
            </a:endParaRPr>
          </a:p>
        </p:txBody>
      </p:sp>
      <p:sp>
        <p:nvSpPr>
          <p:cNvPr id="12" name="Rectangle 11"/>
          <p:cNvSpPr/>
          <p:nvPr/>
        </p:nvSpPr>
        <p:spPr>
          <a:xfrm>
            <a:off x="844882" y="3658576"/>
            <a:ext cx="6523789" cy="584776"/>
          </a:xfrm>
          <a:prstGeom prst="rect">
            <a:avLst/>
          </a:prstGeom>
        </p:spPr>
        <p:txBody>
          <a:bodyPr wrap="square">
            <a:spAutoFit/>
          </a:bodyPr>
          <a:lstStyle/>
          <a:p>
            <a:r>
              <a:rPr lang="en-US" sz="3200" b="1" dirty="0">
                <a:solidFill>
                  <a:srgbClr val="229BDE"/>
                </a:solidFill>
                <a:latin typeface="Franklin Gothic Medium"/>
                <a:cs typeface="Franklin Gothic Medium"/>
              </a:rPr>
              <a:t>Go skiing!</a:t>
            </a:r>
          </a:p>
        </p:txBody>
      </p:sp>
      <p:sp>
        <p:nvSpPr>
          <p:cNvPr id="13" name="Rectangle 12"/>
          <p:cNvSpPr/>
          <p:nvPr/>
        </p:nvSpPr>
        <p:spPr>
          <a:xfrm>
            <a:off x="1010650" y="4359081"/>
            <a:ext cx="6523789" cy="584776"/>
          </a:xfrm>
          <a:prstGeom prst="rect">
            <a:avLst/>
          </a:prstGeom>
        </p:spPr>
        <p:txBody>
          <a:bodyPr wrap="square">
            <a:spAutoFit/>
          </a:bodyPr>
          <a:lstStyle/>
          <a:p>
            <a:r>
              <a:rPr lang="en-US" sz="3200" b="1" dirty="0" smtClean="0">
                <a:solidFill>
                  <a:srgbClr val="229BDE"/>
                </a:solidFill>
                <a:latin typeface="Franklin Gothic Medium"/>
                <a:cs typeface="Franklin Gothic Medium"/>
              </a:rPr>
              <a:t>Enjoy Winter!</a:t>
            </a:r>
            <a:endParaRPr lang="en-US" sz="3200" b="1" dirty="0">
              <a:solidFill>
                <a:srgbClr val="229BDE"/>
              </a:solidFill>
              <a:latin typeface="Franklin Gothic Medium"/>
              <a:cs typeface="Franklin Gothic Medium"/>
            </a:endParaRPr>
          </a:p>
        </p:txBody>
      </p:sp>
      <p:sp>
        <p:nvSpPr>
          <p:cNvPr id="14" name="Rectangle 13"/>
          <p:cNvSpPr/>
          <p:nvPr/>
        </p:nvSpPr>
        <p:spPr>
          <a:xfrm>
            <a:off x="1189787" y="5046218"/>
            <a:ext cx="6523789" cy="584776"/>
          </a:xfrm>
          <a:prstGeom prst="rect">
            <a:avLst/>
          </a:prstGeom>
        </p:spPr>
        <p:txBody>
          <a:bodyPr wrap="square">
            <a:spAutoFit/>
          </a:bodyPr>
          <a:lstStyle/>
          <a:p>
            <a:r>
              <a:rPr lang="en-US" sz="3200" b="1" dirty="0" smtClean="0">
                <a:solidFill>
                  <a:srgbClr val="229BDE"/>
                </a:solidFill>
                <a:latin typeface="Franklin Gothic Medium"/>
                <a:cs typeface="Franklin Gothic Medium"/>
              </a:rPr>
              <a:t>Weather Scholarship</a:t>
            </a:r>
            <a:endParaRPr lang="en-US" sz="3200" b="1" dirty="0">
              <a:solidFill>
                <a:srgbClr val="229BDE"/>
              </a:solidFill>
              <a:latin typeface="Franklin Gothic Medium"/>
              <a:cs typeface="Franklin Gothic Medium"/>
            </a:endParaRPr>
          </a:p>
        </p:txBody>
      </p:sp>
    </p:spTree>
    <p:extLst>
      <p:ext uri="{BB962C8B-B14F-4D97-AF65-F5344CB8AC3E}">
        <p14:creationId xmlns:p14="http://schemas.microsoft.com/office/powerpoint/2010/main" val="33707745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Presentation Head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418053"/>
          </a:xfrm>
          <a:prstGeom prst="rect">
            <a:avLst/>
          </a:prstGeom>
        </p:spPr>
      </p:pic>
      <p:pic>
        <p:nvPicPr>
          <p:cNvPr id="30" name="Picture 29" descr="Fresh_Groomed_ligh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96737"/>
            <a:ext cx="9144000" cy="5561263"/>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A3289029-C8DF-814A-98AB-02159EF2B1AB}" type="slidenum">
              <a:rPr lang="en-US" smtClean="0"/>
              <a:t>2</a:t>
            </a:fld>
            <a:endParaRPr lang="en-US" dirty="0"/>
          </a:p>
        </p:txBody>
      </p:sp>
      <p:pic>
        <p:nvPicPr>
          <p:cNvPr id="9" name="Picture 8" descr="Snowflake_edited-2.ps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9579" y="6424535"/>
            <a:ext cx="221428" cy="254148"/>
          </a:xfrm>
          <a:prstGeom prst="rect">
            <a:avLst/>
          </a:prstGeom>
        </p:spPr>
      </p:pic>
      <p:pic>
        <p:nvPicPr>
          <p:cNvPr id="3" name="What The Boston Weathermen Dont Want You To Know.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1417053"/>
            <a:ext cx="9167766" cy="5440947"/>
          </a:xfrm>
          <a:prstGeom prst="rect">
            <a:avLst/>
          </a:prstGeom>
        </p:spPr>
      </p:pic>
    </p:spTree>
    <p:extLst>
      <p:ext uri="{BB962C8B-B14F-4D97-AF65-F5344CB8AC3E}">
        <p14:creationId xmlns:p14="http://schemas.microsoft.com/office/powerpoint/2010/main" val="873327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resh_Groomed_ligh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6737"/>
            <a:ext cx="9144000" cy="5561263"/>
          </a:xfrm>
          <a:prstGeom prst="rect">
            <a:avLst/>
          </a:prstGeom>
          <a:ln>
            <a:noFill/>
          </a:ln>
          <a:effectLst>
            <a:softEdge rad="112500"/>
          </a:effectLst>
        </p:spPr>
      </p:pic>
      <p:pic>
        <p:nvPicPr>
          <p:cNvPr id="31" name="Picture 30" descr="Presentation Head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418053"/>
          </a:xfrm>
          <a:prstGeom prst="rect">
            <a:avLst/>
          </a:prstGeom>
        </p:spPr>
      </p:pic>
      <p:sp>
        <p:nvSpPr>
          <p:cNvPr id="27" name="Rectangle 26"/>
          <p:cNvSpPr/>
          <p:nvPr/>
        </p:nvSpPr>
        <p:spPr>
          <a:xfrm>
            <a:off x="347578" y="1557061"/>
            <a:ext cx="6497053" cy="584776"/>
          </a:xfrm>
          <a:prstGeom prst="rect">
            <a:avLst/>
          </a:prstGeom>
        </p:spPr>
        <p:txBody>
          <a:bodyPr wrap="square">
            <a:spAutoFit/>
          </a:bodyPr>
          <a:lstStyle/>
          <a:p>
            <a:r>
              <a:rPr lang="en-US" sz="3200" b="1" dirty="0" smtClean="0">
                <a:solidFill>
                  <a:srgbClr val="229BDE"/>
                </a:solidFill>
                <a:latin typeface="Franklin Gothic Medium"/>
                <a:cs typeface="Franklin Gothic Medium"/>
              </a:rPr>
              <a:t>Cold, Cold, Cold!</a:t>
            </a:r>
            <a:endParaRPr lang="en-US" sz="3200" b="1" dirty="0">
              <a:solidFill>
                <a:srgbClr val="229BDE"/>
              </a:solidFill>
              <a:latin typeface="Franklin Gothic Medium"/>
              <a:cs typeface="Franklin Gothic Medium"/>
            </a:endParaRPr>
          </a:p>
        </p:txBody>
      </p:sp>
      <p:sp>
        <p:nvSpPr>
          <p:cNvPr id="2" name="Slide Number Placeholder 1"/>
          <p:cNvSpPr>
            <a:spLocks noGrp="1"/>
          </p:cNvSpPr>
          <p:nvPr>
            <p:ph type="sldNum" sz="quarter" idx="12"/>
          </p:nvPr>
        </p:nvSpPr>
        <p:spPr/>
        <p:txBody>
          <a:bodyPr/>
          <a:lstStyle/>
          <a:p>
            <a:fld id="{A3289029-C8DF-814A-98AB-02159EF2B1AB}" type="slidenum">
              <a:rPr lang="en-US" smtClean="0"/>
              <a:t>3</a:t>
            </a:fld>
            <a:endParaRPr lang="en-US" dirty="0"/>
          </a:p>
        </p:txBody>
      </p:sp>
      <p:pic>
        <p:nvPicPr>
          <p:cNvPr id="9" name="Picture 8" descr="Snowflake_edited-2.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579" y="6424535"/>
            <a:ext cx="221428" cy="254148"/>
          </a:xfrm>
          <a:prstGeom prst="rect">
            <a:avLst/>
          </a:prstGeom>
        </p:spPr>
      </p:pic>
      <p:pic>
        <p:nvPicPr>
          <p:cNvPr id="10" name="Picture 9" descr="Current Climate Summary Map"/>
          <p:cNvPicPr>
            <a:picLocks noChangeAspect="1" noChangeArrowheads="1"/>
          </p:cNvPicPr>
          <p:nvPr/>
        </p:nvPicPr>
        <p:blipFill rotWithShape="1">
          <a:blip r:embed="rId6" cstate="print"/>
          <a:srcRect t="20971"/>
          <a:stretch/>
        </p:blipFill>
        <p:spPr bwMode="auto">
          <a:xfrm>
            <a:off x="802105" y="2103120"/>
            <a:ext cx="7566527" cy="4615189"/>
          </a:xfrm>
          <a:prstGeom prst="rect">
            <a:avLst/>
          </a:prstGeom>
          <a:noFill/>
        </p:spPr>
      </p:pic>
    </p:spTree>
    <p:extLst>
      <p:ext uri="{BB962C8B-B14F-4D97-AF65-F5344CB8AC3E}">
        <p14:creationId xmlns:p14="http://schemas.microsoft.com/office/powerpoint/2010/main" val="38087754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Presentation Head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18053"/>
          </a:xfrm>
          <a:prstGeom prst="rect">
            <a:avLst/>
          </a:prstGeom>
        </p:spPr>
      </p:pic>
      <p:pic>
        <p:nvPicPr>
          <p:cNvPr id="30" name="Picture 29" descr="Fresh_Groomed_ligh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6737"/>
            <a:ext cx="9144000" cy="5561263"/>
          </a:xfrm>
          <a:prstGeom prst="rect">
            <a:avLst/>
          </a:prstGeom>
          <a:ln>
            <a:noFill/>
          </a:ln>
          <a:effectLst>
            <a:softEdge rad="112500"/>
          </a:effectLst>
        </p:spPr>
      </p:pic>
      <p:sp>
        <p:nvSpPr>
          <p:cNvPr id="27" name="Rectangle 26"/>
          <p:cNvSpPr/>
          <p:nvPr/>
        </p:nvSpPr>
        <p:spPr>
          <a:xfrm>
            <a:off x="200525" y="1410008"/>
            <a:ext cx="5868737" cy="584776"/>
          </a:xfrm>
          <a:prstGeom prst="rect">
            <a:avLst/>
          </a:prstGeom>
        </p:spPr>
        <p:txBody>
          <a:bodyPr wrap="square">
            <a:spAutoFit/>
          </a:bodyPr>
          <a:lstStyle/>
          <a:p>
            <a:r>
              <a:rPr lang="en-US" sz="3200" b="1" dirty="0" smtClean="0">
                <a:solidFill>
                  <a:srgbClr val="229BDE"/>
                </a:solidFill>
                <a:latin typeface="Franklin Gothic Medium"/>
                <a:cs typeface="Franklin Gothic Medium"/>
              </a:rPr>
              <a:t>But … was it too cold to ski?</a:t>
            </a:r>
            <a:endParaRPr lang="en-US" sz="3200" b="1" dirty="0">
              <a:solidFill>
                <a:srgbClr val="229BDE"/>
              </a:solidFill>
              <a:latin typeface="Franklin Gothic Medium"/>
              <a:cs typeface="Franklin Gothic Medium"/>
            </a:endParaRPr>
          </a:p>
        </p:txBody>
      </p:sp>
      <p:sp>
        <p:nvSpPr>
          <p:cNvPr id="2" name="Slide Number Placeholder 1"/>
          <p:cNvSpPr>
            <a:spLocks noGrp="1"/>
          </p:cNvSpPr>
          <p:nvPr>
            <p:ph type="sldNum" sz="quarter" idx="12"/>
          </p:nvPr>
        </p:nvSpPr>
        <p:spPr/>
        <p:txBody>
          <a:bodyPr/>
          <a:lstStyle/>
          <a:p>
            <a:fld id="{A3289029-C8DF-814A-98AB-02159EF2B1AB}" type="slidenum">
              <a:rPr lang="en-US" smtClean="0"/>
              <a:t>4</a:t>
            </a:fld>
            <a:endParaRPr lang="en-US" dirty="0"/>
          </a:p>
        </p:txBody>
      </p:sp>
      <p:pic>
        <p:nvPicPr>
          <p:cNvPr id="9" name="Picture 8" descr="Snowflake_edited-2.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579" y="6424535"/>
            <a:ext cx="221428" cy="254148"/>
          </a:xfrm>
          <a:prstGeom prst="rect">
            <a:avLst/>
          </a:prstGeom>
        </p:spPr>
      </p:pic>
      <p:pic>
        <p:nvPicPr>
          <p:cNvPr id="3" name="Picture 2" descr="LA times too cold to sk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8126" y="2100178"/>
            <a:ext cx="6368716" cy="4603763"/>
          </a:xfrm>
          <a:prstGeom prst="rect">
            <a:avLst/>
          </a:prstGeom>
        </p:spPr>
      </p:pic>
      <p:pic>
        <p:nvPicPr>
          <p:cNvPr id="4" name="Picture 3" descr="Too Col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6148" y="2057400"/>
            <a:ext cx="6507747" cy="4800600"/>
          </a:xfrm>
          <a:prstGeom prst="rect">
            <a:avLst/>
          </a:prstGeom>
        </p:spPr>
      </p:pic>
    </p:spTree>
    <p:extLst>
      <p:ext uri="{BB962C8B-B14F-4D97-AF65-F5344CB8AC3E}">
        <p14:creationId xmlns:p14="http://schemas.microsoft.com/office/powerpoint/2010/main" val="2950020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Presentation Head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18053"/>
          </a:xfrm>
          <a:prstGeom prst="rect">
            <a:avLst/>
          </a:prstGeom>
        </p:spPr>
      </p:pic>
      <p:pic>
        <p:nvPicPr>
          <p:cNvPr id="30" name="Picture 29" descr="Fresh_Groomed_ligh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6737"/>
            <a:ext cx="9144000" cy="5561263"/>
          </a:xfrm>
          <a:prstGeom prst="rect">
            <a:avLst/>
          </a:prstGeom>
          <a:ln>
            <a:noFill/>
          </a:ln>
          <a:effectLst>
            <a:softEdge rad="112500"/>
          </a:effectLst>
        </p:spPr>
      </p:pic>
      <p:sp>
        <p:nvSpPr>
          <p:cNvPr id="27" name="Rectangle 26"/>
          <p:cNvSpPr/>
          <p:nvPr/>
        </p:nvSpPr>
        <p:spPr>
          <a:xfrm>
            <a:off x="347579" y="1557061"/>
            <a:ext cx="6777789" cy="584776"/>
          </a:xfrm>
          <a:prstGeom prst="rect">
            <a:avLst/>
          </a:prstGeom>
        </p:spPr>
        <p:txBody>
          <a:bodyPr wrap="square">
            <a:spAutoFit/>
          </a:bodyPr>
          <a:lstStyle/>
          <a:p>
            <a:r>
              <a:rPr lang="en-US" sz="3200" b="1" dirty="0" smtClean="0">
                <a:solidFill>
                  <a:srgbClr val="229BDE"/>
                </a:solidFill>
                <a:latin typeface="Franklin Gothic Medium"/>
                <a:cs typeface="Franklin Gothic Medium"/>
              </a:rPr>
              <a:t>Consistent cold = Great Snow!</a:t>
            </a:r>
            <a:endParaRPr lang="en-US" sz="3200" b="1" dirty="0">
              <a:solidFill>
                <a:srgbClr val="229BDE"/>
              </a:solidFill>
              <a:latin typeface="Franklin Gothic Medium"/>
              <a:cs typeface="Franklin Gothic Medium"/>
            </a:endParaRPr>
          </a:p>
        </p:txBody>
      </p:sp>
      <p:sp>
        <p:nvSpPr>
          <p:cNvPr id="2" name="Slide Number Placeholder 1"/>
          <p:cNvSpPr>
            <a:spLocks noGrp="1"/>
          </p:cNvSpPr>
          <p:nvPr>
            <p:ph type="sldNum" sz="quarter" idx="12"/>
          </p:nvPr>
        </p:nvSpPr>
        <p:spPr/>
        <p:txBody>
          <a:bodyPr/>
          <a:lstStyle/>
          <a:p>
            <a:fld id="{A3289029-C8DF-814A-98AB-02159EF2B1AB}" type="slidenum">
              <a:rPr lang="en-US" smtClean="0"/>
              <a:t>5</a:t>
            </a:fld>
            <a:endParaRPr lang="en-US" dirty="0"/>
          </a:p>
        </p:txBody>
      </p:sp>
      <p:pic>
        <p:nvPicPr>
          <p:cNvPr id="9" name="Picture 8" descr="Snowflake_edited-2.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579" y="6424535"/>
            <a:ext cx="221428" cy="254148"/>
          </a:xfrm>
          <a:prstGeom prst="rect">
            <a:avLst/>
          </a:prstGeom>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47" y="2022462"/>
            <a:ext cx="8662737" cy="483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Digging out in Bosto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056105"/>
            <a:ext cx="9144000" cy="5801895"/>
          </a:xfrm>
          <a:prstGeom prst="rect">
            <a:avLst/>
          </a:prstGeom>
        </p:spPr>
      </p:pic>
      <p:pic>
        <p:nvPicPr>
          <p:cNvPr id="4" name="Picture 3" descr="Loon, Feb. 14.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096211"/>
            <a:ext cx="9144000" cy="5761789"/>
          </a:xfrm>
          <a:prstGeom prst="rect">
            <a:avLst/>
          </a:prstGeom>
        </p:spPr>
      </p:pic>
      <p:pic>
        <p:nvPicPr>
          <p:cNvPr id="5" name="Picture 4" descr="Sunday River, Jan 3 - 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042737"/>
            <a:ext cx="9144000" cy="5815263"/>
          </a:xfrm>
          <a:prstGeom prst="rect">
            <a:avLst/>
          </a:prstGeom>
        </p:spPr>
      </p:pic>
      <p:pic>
        <p:nvPicPr>
          <p:cNvPr id="6" name="Picture 5" descr="Sunday River, March 13.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029368"/>
            <a:ext cx="9144000" cy="5828632"/>
          </a:xfrm>
          <a:prstGeom prst="rect">
            <a:avLst/>
          </a:prstGeom>
        </p:spPr>
      </p:pic>
    </p:spTree>
    <p:extLst>
      <p:ext uri="{BB962C8B-B14F-4D97-AF65-F5344CB8AC3E}">
        <p14:creationId xmlns:p14="http://schemas.microsoft.com/office/powerpoint/2010/main" val="2809286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Presentation Head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18053"/>
          </a:xfrm>
          <a:prstGeom prst="rect">
            <a:avLst/>
          </a:prstGeom>
        </p:spPr>
      </p:pic>
      <p:pic>
        <p:nvPicPr>
          <p:cNvPr id="30" name="Picture 29" descr="Fresh_Groomed_ligh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6737"/>
            <a:ext cx="9144000" cy="5561263"/>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A3289029-C8DF-814A-98AB-02159EF2B1AB}" type="slidenum">
              <a:rPr lang="en-US" smtClean="0"/>
              <a:t>6</a:t>
            </a:fld>
            <a:endParaRPr lang="en-US" dirty="0"/>
          </a:p>
        </p:txBody>
      </p:sp>
      <p:pic>
        <p:nvPicPr>
          <p:cNvPr id="9" name="Picture 8" descr="Snowflake_edited-2.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579" y="6424535"/>
            <a:ext cx="221428" cy="254148"/>
          </a:xfrm>
          <a:prstGeom prst="rect">
            <a:avLst/>
          </a:prstGeom>
        </p:spPr>
      </p:pic>
      <p:pic>
        <p:nvPicPr>
          <p:cNvPr id="3" name="Picture 2" descr="killington snowmakin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90316"/>
            <a:ext cx="9144000" cy="5467683"/>
          </a:xfrm>
          <a:prstGeom prst="rect">
            <a:avLst/>
          </a:prstGeom>
        </p:spPr>
      </p:pic>
      <p:pic>
        <p:nvPicPr>
          <p:cNvPr id="4" name="Picture 3" descr="killington snowmaking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03684"/>
            <a:ext cx="9144000" cy="5454316"/>
          </a:xfrm>
          <a:prstGeom prst="rect">
            <a:avLst/>
          </a:prstGeom>
        </p:spPr>
      </p:pic>
      <p:pic>
        <p:nvPicPr>
          <p:cNvPr id="5" name="Picture 4" descr="killington ic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03685"/>
            <a:ext cx="9144000" cy="5454316"/>
          </a:xfrm>
          <a:prstGeom prst="rect">
            <a:avLst/>
          </a:prstGeom>
        </p:spPr>
      </p:pic>
    </p:spTree>
    <p:extLst>
      <p:ext uri="{BB962C8B-B14F-4D97-AF65-F5344CB8AC3E}">
        <p14:creationId xmlns:p14="http://schemas.microsoft.com/office/powerpoint/2010/main" val="86035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Presentation Head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18053"/>
          </a:xfrm>
          <a:prstGeom prst="rect">
            <a:avLst/>
          </a:prstGeom>
        </p:spPr>
      </p:pic>
      <p:pic>
        <p:nvPicPr>
          <p:cNvPr id="30" name="Picture 29" descr="Fresh_Groomed_ligh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6737"/>
            <a:ext cx="9144000" cy="5561263"/>
          </a:xfrm>
          <a:prstGeom prst="rect">
            <a:avLst/>
          </a:prstGeom>
          <a:ln>
            <a:noFill/>
          </a:ln>
          <a:effectLst>
            <a:softEdge rad="112500"/>
          </a:effectLst>
        </p:spPr>
      </p:pic>
      <p:sp>
        <p:nvSpPr>
          <p:cNvPr id="27" name="Rectangle 26"/>
          <p:cNvSpPr/>
          <p:nvPr/>
        </p:nvSpPr>
        <p:spPr>
          <a:xfrm>
            <a:off x="347579" y="1557061"/>
            <a:ext cx="4879474" cy="584776"/>
          </a:xfrm>
          <a:prstGeom prst="rect">
            <a:avLst/>
          </a:prstGeom>
        </p:spPr>
        <p:txBody>
          <a:bodyPr wrap="square">
            <a:spAutoFit/>
          </a:bodyPr>
          <a:lstStyle/>
          <a:p>
            <a:r>
              <a:rPr lang="en-US" sz="3200" b="1" dirty="0" smtClean="0">
                <a:solidFill>
                  <a:srgbClr val="229BDE"/>
                </a:solidFill>
                <a:latin typeface="Franklin Gothic Medium"/>
                <a:cs typeface="Franklin Gothic Medium"/>
              </a:rPr>
              <a:t>Combating the Weather</a:t>
            </a:r>
            <a:endParaRPr lang="en-US" sz="3200" b="1" dirty="0">
              <a:solidFill>
                <a:srgbClr val="229BDE"/>
              </a:solidFill>
              <a:latin typeface="Franklin Gothic Medium"/>
              <a:cs typeface="Franklin Gothic Medium"/>
            </a:endParaRPr>
          </a:p>
        </p:txBody>
      </p:sp>
      <p:sp>
        <p:nvSpPr>
          <p:cNvPr id="2" name="Slide Number Placeholder 1"/>
          <p:cNvSpPr>
            <a:spLocks noGrp="1"/>
          </p:cNvSpPr>
          <p:nvPr>
            <p:ph type="sldNum" sz="quarter" idx="12"/>
          </p:nvPr>
        </p:nvSpPr>
        <p:spPr/>
        <p:txBody>
          <a:bodyPr/>
          <a:lstStyle/>
          <a:p>
            <a:fld id="{A3289029-C8DF-814A-98AB-02159EF2B1AB}" type="slidenum">
              <a:rPr lang="en-US" smtClean="0"/>
              <a:t>7</a:t>
            </a:fld>
            <a:endParaRPr lang="en-US" dirty="0"/>
          </a:p>
        </p:txBody>
      </p:sp>
      <p:pic>
        <p:nvPicPr>
          <p:cNvPr id="9" name="Picture 8" descr="Snowflake_edited-2.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579" y="6424535"/>
            <a:ext cx="221428" cy="254148"/>
          </a:xfrm>
          <a:prstGeom prst="rect">
            <a:avLst/>
          </a:prstGeom>
        </p:spPr>
      </p:pic>
      <p:sp>
        <p:nvSpPr>
          <p:cNvPr id="8" name="TextBox 7"/>
          <p:cNvSpPr txBox="1"/>
          <p:nvPr/>
        </p:nvSpPr>
        <p:spPr>
          <a:xfrm>
            <a:off x="1088188" y="2304714"/>
            <a:ext cx="4692315" cy="461665"/>
          </a:xfrm>
          <a:prstGeom prst="rect">
            <a:avLst/>
          </a:prstGeom>
          <a:noFill/>
        </p:spPr>
        <p:txBody>
          <a:bodyPr wrap="square" rtlCol="0">
            <a:spAutoFit/>
          </a:bodyPr>
          <a:lstStyle/>
          <a:p>
            <a:r>
              <a:rPr lang="en-US" sz="2400" b="1" dirty="0" smtClean="0">
                <a:solidFill>
                  <a:srgbClr val="229BDE"/>
                </a:solidFill>
                <a:latin typeface="Franklin Gothic Medium"/>
                <a:cs typeface="Franklin Gothic Medium"/>
              </a:rPr>
              <a:t>Snowmaking &amp; Grooming</a:t>
            </a:r>
            <a:endParaRPr lang="en-US" sz="1500" dirty="0"/>
          </a:p>
        </p:txBody>
      </p:sp>
      <p:pic>
        <p:nvPicPr>
          <p:cNvPr id="3" name="Picture 2" descr="t4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63579"/>
            <a:ext cx="9144000" cy="5494421"/>
          </a:xfrm>
          <a:prstGeom prst="rect">
            <a:avLst/>
          </a:prstGeom>
        </p:spPr>
      </p:pic>
      <p:pic>
        <p:nvPicPr>
          <p:cNvPr id="4" name="Picture 3" descr="beas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90316"/>
            <a:ext cx="9144000" cy="5467684"/>
          </a:xfrm>
          <a:prstGeom prst="rect">
            <a:avLst/>
          </a:prstGeom>
        </p:spPr>
      </p:pic>
      <p:pic>
        <p:nvPicPr>
          <p:cNvPr id="5" name="Picture 4" descr="snowcat interior.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385636"/>
            <a:ext cx="9144000" cy="5472364"/>
          </a:xfrm>
          <a:prstGeom prst="rect">
            <a:avLst/>
          </a:prstGeom>
        </p:spPr>
      </p:pic>
    </p:spTree>
    <p:extLst>
      <p:ext uri="{BB962C8B-B14F-4D97-AF65-F5344CB8AC3E}">
        <p14:creationId xmlns:p14="http://schemas.microsoft.com/office/powerpoint/2010/main" val="1896193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Presentation Head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18053"/>
          </a:xfrm>
          <a:prstGeom prst="rect">
            <a:avLst/>
          </a:prstGeom>
        </p:spPr>
      </p:pic>
      <p:pic>
        <p:nvPicPr>
          <p:cNvPr id="30" name="Picture 29" descr="Fresh_Groomed_ligh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6737"/>
            <a:ext cx="9144000" cy="5561263"/>
          </a:xfrm>
          <a:prstGeom prst="rect">
            <a:avLst/>
          </a:prstGeom>
          <a:ln>
            <a:noFill/>
          </a:ln>
          <a:effectLst>
            <a:softEdge rad="112500"/>
          </a:effectLst>
        </p:spPr>
      </p:pic>
      <p:sp>
        <p:nvSpPr>
          <p:cNvPr id="27" name="Rectangle 26"/>
          <p:cNvSpPr/>
          <p:nvPr/>
        </p:nvSpPr>
        <p:spPr>
          <a:xfrm>
            <a:off x="347579" y="1557061"/>
            <a:ext cx="4879474" cy="584776"/>
          </a:xfrm>
          <a:prstGeom prst="rect">
            <a:avLst/>
          </a:prstGeom>
        </p:spPr>
        <p:txBody>
          <a:bodyPr wrap="square">
            <a:spAutoFit/>
          </a:bodyPr>
          <a:lstStyle/>
          <a:p>
            <a:r>
              <a:rPr lang="en-US" sz="3200" b="1" dirty="0" smtClean="0">
                <a:solidFill>
                  <a:srgbClr val="229BDE"/>
                </a:solidFill>
                <a:latin typeface="Franklin Gothic Medium"/>
                <a:cs typeface="Franklin Gothic Medium"/>
              </a:rPr>
              <a:t>Combating the Weather</a:t>
            </a:r>
            <a:endParaRPr lang="en-US" sz="3200" b="1" dirty="0">
              <a:solidFill>
                <a:srgbClr val="229BDE"/>
              </a:solidFill>
              <a:latin typeface="Franklin Gothic Medium"/>
              <a:cs typeface="Franklin Gothic Medium"/>
            </a:endParaRPr>
          </a:p>
        </p:txBody>
      </p:sp>
      <p:sp>
        <p:nvSpPr>
          <p:cNvPr id="2" name="Slide Number Placeholder 1"/>
          <p:cNvSpPr>
            <a:spLocks noGrp="1"/>
          </p:cNvSpPr>
          <p:nvPr>
            <p:ph type="sldNum" sz="quarter" idx="12"/>
          </p:nvPr>
        </p:nvSpPr>
        <p:spPr/>
        <p:txBody>
          <a:bodyPr/>
          <a:lstStyle/>
          <a:p>
            <a:fld id="{A3289029-C8DF-814A-98AB-02159EF2B1AB}" type="slidenum">
              <a:rPr lang="en-US" smtClean="0"/>
              <a:t>8</a:t>
            </a:fld>
            <a:endParaRPr lang="en-US" dirty="0"/>
          </a:p>
        </p:txBody>
      </p:sp>
      <p:pic>
        <p:nvPicPr>
          <p:cNvPr id="9" name="Picture 8" descr="Snowflake_edited-2.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579" y="6424535"/>
            <a:ext cx="221428" cy="254148"/>
          </a:xfrm>
          <a:prstGeom prst="rect">
            <a:avLst/>
          </a:prstGeom>
        </p:spPr>
      </p:pic>
      <p:sp>
        <p:nvSpPr>
          <p:cNvPr id="12" name="TextBox 11"/>
          <p:cNvSpPr txBox="1"/>
          <p:nvPr/>
        </p:nvSpPr>
        <p:spPr>
          <a:xfrm>
            <a:off x="1061451" y="2318082"/>
            <a:ext cx="4692315" cy="461665"/>
          </a:xfrm>
          <a:prstGeom prst="rect">
            <a:avLst/>
          </a:prstGeom>
          <a:noFill/>
        </p:spPr>
        <p:txBody>
          <a:bodyPr wrap="square" rtlCol="0">
            <a:spAutoFit/>
          </a:bodyPr>
          <a:lstStyle/>
          <a:p>
            <a:r>
              <a:rPr lang="en-US" sz="2400" b="1" dirty="0" smtClean="0">
                <a:solidFill>
                  <a:srgbClr val="229BDE"/>
                </a:solidFill>
                <a:latin typeface="Franklin Gothic Medium"/>
                <a:cs typeface="Franklin Gothic Medium"/>
              </a:rPr>
              <a:t>Gondolas &amp; Bubble Chairs</a:t>
            </a:r>
            <a:endParaRPr lang="en-US" sz="1500" dirty="0"/>
          </a:p>
        </p:txBody>
      </p:sp>
      <p:pic>
        <p:nvPicPr>
          <p:cNvPr id="3" name="Picture 2" descr="Loon, March 1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90316"/>
            <a:ext cx="9144000" cy="5467683"/>
          </a:xfrm>
          <a:prstGeom prst="rect">
            <a:avLst/>
          </a:prstGeom>
        </p:spPr>
      </p:pic>
      <p:pic>
        <p:nvPicPr>
          <p:cNvPr id="4" name="Picture 3" descr="BlueBird_Express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63580"/>
            <a:ext cx="9144000" cy="5494420"/>
          </a:xfrm>
          <a:prstGeom prst="rect">
            <a:avLst/>
          </a:prstGeom>
        </p:spPr>
      </p:pic>
      <p:pic>
        <p:nvPicPr>
          <p:cNvPr id="5" name="Picture 4" descr="Okemo_Orange_Bubbl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367590"/>
            <a:ext cx="9144000" cy="5490410"/>
          </a:xfrm>
          <a:prstGeom prst="rect">
            <a:avLst/>
          </a:prstGeom>
        </p:spPr>
      </p:pic>
    </p:spTree>
    <p:extLst>
      <p:ext uri="{BB962C8B-B14F-4D97-AF65-F5344CB8AC3E}">
        <p14:creationId xmlns:p14="http://schemas.microsoft.com/office/powerpoint/2010/main" val="3467729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Presentation Head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18053"/>
          </a:xfrm>
          <a:prstGeom prst="rect">
            <a:avLst/>
          </a:prstGeom>
        </p:spPr>
      </p:pic>
      <p:pic>
        <p:nvPicPr>
          <p:cNvPr id="30" name="Picture 29" descr="Fresh_Groomed_ligh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6737"/>
            <a:ext cx="9144000" cy="5561263"/>
          </a:xfrm>
          <a:prstGeom prst="rect">
            <a:avLst/>
          </a:prstGeom>
          <a:ln>
            <a:noFill/>
          </a:ln>
          <a:effectLst>
            <a:softEdge rad="112500"/>
          </a:effectLst>
        </p:spPr>
      </p:pic>
      <p:sp>
        <p:nvSpPr>
          <p:cNvPr id="27" name="Rectangle 26"/>
          <p:cNvSpPr/>
          <p:nvPr/>
        </p:nvSpPr>
        <p:spPr>
          <a:xfrm>
            <a:off x="347577" y="1557061"/>
            <a:ext cx="8970211" cy="1077218"/>
          </a:xfrm>
          <a:prstGeom prst="rect">
            <a:avLst/>
          </a:prstGeom>
        </p:spPr>
        <p:txBody>
          <a:bodyPr wrap="square">
            <a:spAutoFit/>
          </a:bodyPr>
          <a:lstStyle/>
          <a:p>
            <a:r>
              <a:rPr lang="en-US" sz="3200" b="1" dirty="0" smtClean="0">
                <a:solidFill>
                  <a:srgbClr val="229BDE"/>
                </a:solidFill>
                <a:latin typeface="Franklin Gothic Medium"/>
                <a:cs typeface="Franklin Gothic Medium"/>
              </a:rPr>
              <a:t>Resorts have invested Millions … </a:t>
            </a:r>
          </a:p>
          <a:p>
            <a:r>
              <a:rPr lang="en-US" sz="3200" b="1" dirty="0" smtClean="0">
                <a:solidFill>
                  <a:srgbClr val="229BDE"/>
                </a:solidFill>
                <a:latin typeface="Franklin Gothic Medium"/>
                <a:cs typeface="Franklin Gothic Medium"/>
              </a:rPr>
              <a:t>So Why Aren’t More People Skiing?</a:t>
            </a:r>
            <a:endParaRPr lang="en-US" sz="3200" b="1" dirty="0">
              <a:solidFill>
                <a:srgbClr val="229BDE"/>
              </a:solidFill>
              <a:latin typeface="Franklin Gothic Medium"/>
              <a:cs typeface="Franklin Gothic Medium"/>
            </a:endParaRPr>
          </a:p>
        </p:txBody>
      </p:sp>
      <p:sp>
        <p:nvSpPr>
          <p:cNvPr id="28" name="TextBox 27"/>
          <p:cNvSpPr txBox="1"/>
          <p:nvPr/>
        </p:nvSpPr>
        <p:spPr>
          <a:xfrm>
            <a:off x="949157" y="2740525"/>
            <a:ext cx="4692315" cy="1938992"/>
          </a:xfrm>
          <a:prstGeom prst="rect">
            <a:avLst/>
          </a:prstGeom>
          <a:noFill/>
        </p:spPr>
        <p:txBody>
          <a:bodyPr wrap="square" rtlCol="0">
            <a:spAutoFit/>
          </a:bodyPr>
          <a:lstStyle/>
          <a:p>
            <a:r>
              <a:rPr lang="en-US" sz="2400" b="1" dirty="0" smtClean="0">
                <a:solidFill>
                  <a:srgbClr val="229BDE"/>
                </a:solidFill>
                <a:latin typeface="Franklin Gothic Medium"/>
                <a:cs typeface="Franklin Gothic Medium"/>
              </a:rPr>
              <a:t>Price?</a:t>
            </a:r>
          </a:p>
          <a:p>
            <a:r>
              <a:rPr lang="en-US" sz="2400" b="1" dirty="0" smtClean="0">
                <a:solidFill>
                  <a:srgbClr val="229BDE"/>
                </a:solidFill>
                <a:latin typeface="Franklin Gothic Medium"/>
                <a:cs typeface="Franklin Gothic Medium"/>
              </a:rPr>
              <a:t>Afraid of injury?</a:t>
            </a:r>
          </a:p>
          <a:p>
            <a:r>
              <a:rPr lang="en-US" sz="2400" b="1" dirty="0" smtClean="0">
                <a:solidFill>
                  <a:srgbClr val="229BDE"/>
                </a:solidFill>
                <a:latin typeface="Franklin Gothic Medium"/>
                <a:cs typeface="Franklin Gothic Medium"/>
              </a:rPr>
              <a:t>Don’t like winter?</a:t>
            </a:r>
          </a:p>
          <a:p>
            <a:r>
              <a:rPr lang="en-US" sz="2400" b="1" dirty="0" smtClean="0">
                <a:solidFill>
                  <a:srgbClr val="229BDE"/>
                </a:solidFill>
                <a:latin typeface="Franklin Gothic Medium"/>
                <a:cs typeface="Franklin Gothic Medium"/>
              </a:rPr>
              <a:t>Too cold?</a:t>
            </a:r>
          </a:p>
          <a:p>
            <a:r>
              <a:rPr lang="en-US" sz="2400" b="1" dirty="0" smtClean="0">
                <a:solidFill>
                  <a:srgbClr val="229BDE"/>
                </a:solidFill>
                <a:latin typeface="Franklin Gothic Medium"/>
                <a:cs typeface="Franklin Gothic Medium"/>
              </a:rPr>
              <a:t>Too much snow?</a:t>
            </a:r>
            <a:endParaRPr lang="en-US" sz="1500" dirty="0"/>
          </a:p>
        </p:txBody>
      </p:sp>
      <p:sp>
        <p:nvSpPr>
          <p:cNvPr id="2" name="Slide Number Placeholder 1"/>
          <p:cNvSpPr>
            <a:spLocks noGrp="1"/>
          </p:cNvSpPr>
          <p:nvPr>
            <p:ph type="sldNum" sz="quarter" idx="12"/>
          </p:nvPr>
        </p:nvSpPr>
        <p:spPr/>
        <p:txBody>
          <a:bodyPr/>
          <a:lstStyle/>
          <a:p>
            <a:fld id="{A3289029-C8DF-814A-98AB-02159EF2B1AB}" type="slidenum">
              <a:rPr lang="en-US" smtClean="0"/>
              <a:t>9</a:t>
            </a:fld>
            <a:endParaRPr lang="en-US" dirty="0"/>
          </a:p>
        </p:txBody>
      </p:sp>
      <p:pic>
        <p:nvPicPr>
          <p:cNvPr id="9" name="Picture 8" descr="Snowflake_edited-2.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579" y="6424535"/>
            <a:ext cx="221428" cy="254148"/>
          </a:xfrm>
          <a:prstGeom prst="rect">
            <a:avLst/>
          </a:prstGeom>
        </p:spPr>
      </p:pic>
      <p:pic>
        <p:nvPicPr>
          <p:cNvPr id="3" name="Picture 2" descr="bundledup.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5895" y="4684295"/>
            <a:ext cx="5080000" cy="1981200"/>
          </a:xfrm>
          <a:prstGeom prst="rect">
            <a:avLst/>
          </a:prstGeom>
        </p:spPr>
      </p:pic>
    </p:spTree>
    <p:extLst>
      <p:ext uri="{BB962C8B-B14F-4D97-AF65-F5344CB8AC3E}">
        <p14:creationId xmlns:p14="http://schemas.microsoft.com/office/powerpoint/2010/main" val="33525130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10975</TotalTime>
  <Words>1800</Words>
  <Application>Microsoft Macintosh PowerPoint</Application>
  <PresentationFormat>On-screen Show (4:3)</PresentationFormat>
  <Paragraphs>64</Paragraphs>
  <Slides>12</Slides>
  <Notes>11</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SnoCountry Mountain Reports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HORROCKS</dc:creator>
  <cp:lastModifiedBy>TOM HORROCKS</cp:lastModifiedBy>
  <cp:revision>122</cp:revision>
  <dcterms:created xsi:type="dcterms:W3CDTF">2012-03-05T11:54:16Z</dcterms:created>
  <dcterms:modified xsi:type="dcterms:W3CDTF">2014-10-21T16:30:23Z</dcterms:modified>
</cp:coreProperties>
</file>