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3" r:id="rId4"/>
    <p:sldId id="287" r:id="rId5"/>
    <p:sldId id="275" r:id="rId6"/>
    <p:sldId id="276" r:id="rId7"/>
    <p:sldId id="264" r:id="rId8"/>
    <p:sldId id="277" r:id="rId9"/>
    <p:sldId id="278" r:id="rId10"/>
    <p:sldId id="285" r:id="rId11"/>
    <p:sldId id="286" r:id="rId12"/>
    <p:sldId id="279" r:id="rId13"/>
    <p:sldId id="288" r:id="rId14"/>
    <p:sldId id="289" r:id="rId15"/>
    <p:sldId id="28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1F8"/>
    <a:srgbClr val="DDE7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14FA-45CC-46BB-AF82-0830413A11D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04319-9CCE-4AFD-A69F-F0FD8CF195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4319-9CCE-4AFD-A69F-F0FD8CF195B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4C9F-E870-41A0-B873-F92938FCE266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8EE7-D11A-471A-8260-11AFDBFEE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Rediscovering the Dew 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Milton MA</a:t>
            </a:r>
          </a:p>
          <a:p>
            <a:r>
              <a:rPr lang="en-US" dirty="0" smtClean="0"/>
              <a:t>October 24,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: </a:t>
            </a:r>
            <a:r>
              <a:rPr lang="en-US" dirty="0" smtClean="0"/>
              <a:t>Statistics to be Used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9" t="11282" r="54354" b="31066"/>
          <a:stretch/>
        </p:blipFill>
        <p:spPr bwMode="auto">
          <a:xfrm>
            <a:off x="4648200" y="1371600"/>
            <a:ext cx="4110883" cy="32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28" r="59513" b="56006"/>
          <a:stretch/>
        </p:blipFill>
        <p:spPr bwMode="auto">
          <a:xfrm>
            <a:off x="670961" y="4325596"/>
            <a:ext cx="369226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Temperature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Daily High and 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 </a:t>
            </a:r>
            <a:r>
              <a:rPr lang="en-US" sz="2400" dirty="0" smtClean="0"/>
              <a:t>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Term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Record High and 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Term Daily Average</a:t>
            </a:r>
          </a:p>
        </p:txBody>
      </p:sp>
    </p:spTree>
    <p:extLst>
      <p:ext uri="{BB962C8B-B14F-4D97-AF65-F5344CB8AC3E}">
        <p14:creationId xmlns:p14="http://schemas.microsoft.com/office/powerpoint/2010/main" xmlns="" val="25093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: </a:t>
            </a:r>
            <a:r>
              <a:rPr lang="en-US" dirty="0" smtClean="0"/>
              <a:t>Statistics to be Used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Dew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Daily High and 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 </a:t>
            </a:r>
            <a:r>
              <a:rPr lang="en-US" sz="2400" dirty="0" smtClean="0"/>
              <a:t>Daily Average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Term Values for each Calendar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Extreme High and 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Term Daily Average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622581"/>
              </p:ext>
            </p:extLst>
          </p:nvPr>
        </p:nvGraphicFramePr>
        <p:xfrm>
          <a:off x="914400" y="2819400"/>
          <a:ext cx="6705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2, 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2,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2, 2005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Dew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Dew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Lowest Dew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200400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3962400"/>
            <a:ext cx="1676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4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: Analyze the EXCEL Data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28" b="3428"/>
          <a:stretch/>
        </p:blipFill>
        <p:spPr bwMode="auto">
          <a:xfrm>
            <a:off x="457200" y="1584960"/>
            <a:ext cx="33474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840"/>
          <a:stretch/>
        </p:blipFill>
        <p:spPr bwMode="auto">
          <a:xfrm>
            <a:off x="4724400" y="1584960"/>
            <a:ext cx="36854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86200" y="3352800"/>
            <a:ext cx="76200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2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1" t="14030" r="14755" b="120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49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52" t="13774" r="14774" b="11860"/>
          <a:stretch/>
        </p:blipFill>
        <p:spPr bwMode="auto">
          <a:xfrm>
            <a:off x="-1" y="0"/>
            <a:ext cx="9160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7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Equations for Average Dew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Boston: </a:t>
            </a:r>
          </a:p>
          <a:p>
            <a:pPr lvl="1"/>
            <a:r>
              <a:rPr lang="en-US" sz="2000" b="1" dirty="0" smtClean="0"/>
              <a:t>y = 39.51 - 19.3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- 10.2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</a:p>
          <a:p>
            <a:r>
              <a:rPr lang="en-US" sz="2400" dirty="0" smtClean="0"/>
              <a:t>Providence-Warwick</a:t>
            </a:r>
          </a:p>
          <a:p>
            <a:pPr lvl="1"/>
            <a:r>
              <a:rPr lang="en-US" sz="2000" b="1" dirty="0" smtClean="0"/>
              <a:t>y = 39.98 - 19.6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- 10.4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</a:p>
          <a:p>
            <a:r>
              <a:rPr lang="en-US" sz="2400" dirty="0" smtClean="0"/>
              <a:t>Windsor Locks</a:t>
            </a:r>
          </a:p>
          <a:p>
            <a:pPr lvl="1"/>
            <a:r>
              <a:rPr lang="en-US" sz="2000" b="1" dirty="0"/>
              <a:t>y</a:t>
            </a:r>
            <a:r>
              <a:rPr lang="en-US" sz="2000" b="1" dirty="0" smtClean="0"/>
              <a:t> = 38.74 - 20.7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 - 10.3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</a:p>
          <a:p>
            <a:r>
              <a:rPr lang="en-US" sz="2400" dirty="0" smtClean="0"/>
              <a:t>Bridgeport</a:t>
            </a:r>
          </a:p>
          <a:p>
            <a:pPr lvl="1"/>
            <a:r>
              <a:rPr lang="en-US" sz="2000" b="1" dirty="0"/>
              <a:t>y</a:t>
            </a:r>
            <a:r>
              <a:rPr lang="en-US" sz="2000" b="1" dirty="0" smtClean="0"/>
              <a:t> = 41.53 - 19.7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- 10.5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</a:p>
          <a:p>
            <a:r>
              <a:rPr lang="en-US" sz="2400" dirty="0" smtClean="0"/>
              <a:t>Worcester</a:t>
            </a:r>
          </a:p>
          <a:p>
            <a:pPr lvl="1"/>
            <a:r>
              <a:rPr lang="en-US" sz="2000" b="1" dirty="0"/>
              <a:t>y</a:t>
            </a:r>
            <a:r>
              <a:rPr lang="en-US" sz="2000" b="1" dirty="0" smtClean="0"/>
              <a:t> = 36.58 - 20.2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- 10.5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</a:p>
          <a:p>
            <a:r>
              <a:rPr lang="en-US" sz="2400" dirty="0" smtClean="0"/>
              <a:t>Concord NH</a:t>
            </a:r>
          </a:p>
          <a:p>
            <a:pPr lvl="1"/>
            <a:r>
              <a:rPr lang="en-US" sz="2000" b="1" dirty="0"/>
              <a:t>y</a:t>
            </a:r>
            <a:r>
              <a:rPr lang="en-US" sz="2000" b="1" dirty="0" smtClean="0"/>
              <a:t> = 35.90 - 21.3 * cos(2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 - 10.4 * sin(2</a:t>
            </a:r>
            <a:r>
              <a:rPr lang="el-GR" sz="2000" b="1" dirty="0" smtClean="0"/>
              <a:t>π</a:t>
            </a:r>
            <a:r>
              <a:rPr lang="en-US" sz="2000" b="1" dirty="0" smtClean="0"/>
              <a:t>(DOY)/366)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28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NWS Taunton Dew Point Climatology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645" y="990600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www.weather.gov/box/dewpointclimo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16" t="10580" r="22236" b="4602"/>
          <a:stretch/>
        </p:blipFill>
        <p:spPr bwMode="auto">
          <a:xfrm>
            <a:off x="152400" y="1807640"/>
            <a:ext cx="4369558" cy="48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1" t="9817" r="22451" b="4837"/>
          <a:stretch/>
        </p:blipFill>
        <p:spPr bwMode="auto">
          <a:xfrm>
            <a:off x="4619001" y="1807639"/>
            <a:ext cx="4342473" cy="48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2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R1JFbd0BhRgbm4R-hlD4YSIYyvN-63YR7baav8yhuCTHqd5Vmg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518451" cy="27432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l="66030" t="15153" r="22329" b="71378"/>
          <a:stretch>
            <a:fillRect/>
          </a:stretch>
        </p:blipFill>
        <p:spPr bwMode="auto">
          <a:xfrm>
            <a:off x="4876800" y="1371600"/>
            <a:ext cx="3793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419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 Kent – WBZ, Channel 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37909" y="4450378"/>
            <a:ext cx="407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Copeland – WHDH/WCVB, Channel 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066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Dew Point :  The temperature to which the air would have to cool in order to reach saturation.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2766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temperature to which a given air parcel must be cooled at constant pressure and constant water vapor content in order for saturation to occur. 	(AMS Meteorology Glossary)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a Database of Dew Point Averages and Extremes for each Day of the Year. </a:t>
            </a:r>
            <a:br>
              <a:rPr lang="en-US" dirty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six </a:t>
            </a:r>
            <a:r>
              <a:rPr lang="en-US" dirty="0"/>
              <a:t>long-term climate sites in Southern and Central New England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this information available to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78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1" t="5455" r="2496" b="4234"/>
          <a:stretch/>
        </p:blipFill>
        <p:spPr bwMode="auto">
          <a:xfrm>
            <a:off x="-13636" y="0"/>
            <a:ext cx="91576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382000" cy="1143000"/>
          </a:xfrm>
          <a:solidFill>
            <a:schemeClr val="bg1">
              <a:lumMod val="85000"/>
              <a:alpha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Step 1: Get Data at Climate Data Online</a:t>
            </a:r>
            <a:br>
              <a:rPr lang="en-US" dirty="0" smtClean="0"/>
            </a:br>
            <a:r>
              <a:rPr lang="en-US" dirty="0" smtClean="0"/>
              <a:t>ww7.ncdc.noaa.gov/CDO/</a:t>
            </a:r>
            <a:r>
              <a:rPr lang="en-US" dirty="0" err="1" smtClean="0"/>
              <a:t>dataproduct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Import Data into EXCEL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28" b="3428"/>
          <a:stretch/>
        </p:blipFill>
        <p:spPr bwMode="auto">
          <a:xfrm>
            <a:off x="548922" y="1600201"/>
            <a:ext cx="33474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9964" y="1600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Six major climate sites in	 Southern New England: </a:t>
            </a:r>
          </a:p>
          <a:p>
            <a:pPr algn="ctr"/>
            <a:r>
              <a:rPr lang="en-US" sz="2400" dirty="0" smtClean="0"/>
              <a:t>Boston, Worcester, Warwick,</a:t>
            </a:r>
          </a:p>
          <a:p>
            <a:pPr algn="ctr"/>
            <a:r>
              <a:rPr lang="en-US" sz="2400" dirty="0" smtClean="0"/>
              <a:t>Windsor Locks, Bridgeport, Concord NH.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5985" y="3886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each site, there are </a:t>
            </a:r>
            <a:r>
              <a:rPr lang="en-US" sz="2400" u="sng" dirty="0" smtClean="0"/>
              <a:t>well over</a:t>
            </a:r>
          </a:p>
          <a:p>
            <a:pPr algn="ctr"/>
            <a:r>
              <a:rPr lang="en-US" sz="2400" dirty="0" smtClean="0"/>
              <a:t>400,000 observations from the</a:t>
            </a:r>
          </a:p>
          <a:p>
            <a:pPr algn="ctr"/>
            <a:r>
              <a:rPr lang="en-US" sz="2400" dirty="0" smtClean="0"/>
              <a:t>late 1930’s to 2014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999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: Quality Control /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Data problems :</a:t>
            </a:r>
          </a:p>
          <a:p>
            <a:pPr lvl="1"/>
            <a:r>
              <a:rPr lang="en-US" sz="2200" dirty="0" smtClean="0"/>
              <a:t>Human mismeasurements</a:t>
            </a:r>
          </a:p>
          <a:p>
            <a:pPr lvl="1"/>
            <a:r>
              <a:rPr lang="en-US" sz="2200" dirty="0" smtClean="0"/>
              <a:t>Broken equipment</a:t>
            </a:r>
          </a:p>
          <a:p>
            <a:pPr lvl="1"/>
            <a:r>
              <a:rPr lang="en-US" sz="2200" dirty="0" smtClean="0"/>
              <a:t>“Dirty mirror”</a:t>
            </a:r>
          </a:p>
          <a:p>
            <a:r>
              <a:rPr lang="en-US" sz="2200" dirty="0" smtClean="0"/>
              <a:t>Solution: Write program within EXCEL</a:t>
            </a:r>
          </a:p>
          <a:p>
            <a:pPr lvl="1"/>
            <a:r>
              <a:rPr lang="en-US" sz="2200" dirty="0" smtClean="0"/>
              <a:t>Look for large hourly jumps in the dew point value</a:t>
            </a:r>
          </a:p>
          <a:p>
            <a:pPr lvl="1"/>
            <a:r>
              <a:rPr lang="en-US" sz="2200" dirty="0" smtClean="0"/>
              <a:t>Outlier long-term high &amp; low values for Calendar Day</a:t>
            </a:r>
          </a:p>
          <a:p>
            <a:pPr lvl="1"/>
            <a:r>
              <a:rPr lang="en-US" sz="2200" dirty="0" smtClean="0"/>
              <a:t>Compare outlier events with dew points at surrounding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Erroneous Data</a:t>
            </a:r>
            <a:br>
              <a:rPr lang="en-US" dirty="0" smtClean="0"/>
            </a:br>
            <a:r>
              <a:rPr lang="en-US" dirty="0" smtClean="0"/>
              <a:t>Worcester MA  May 9, 2000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9224401"/>
              </p:ext>
            </p:extLst>
          </p:nvPr>
        </p:nvGraphicFramePr>
        <p:xfrm>
          <a:off x="457200" y="1600200"/>
          <a:ext cx="8229599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525"/>
                <a:gridCol w="723675"/>
                <a:gridCol w="838200"/>
                <a:gridCol w="424916"/>
                <a:gridCol w="641884"/>
                <a:gridCol w="609600"/>
                <a:gridCol w="609600"/>
                <a:gridCol w="685800"/>
                <a:gridCol w="685800"/>
                <a:gridCol w="685800"/>
                <a:gridCol w="1447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(GMT)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88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Erroneous Data</a:t>
            </a:r>
            <a:br>
              <a:rPr lang="en-US" dirty="0" smtClean="0"/>
            </a:br>
            <a:r>
              <a:rPr lang="en-US" dirty="0" smtClean="0"/>
              <a:t>Worcester MA  May 9, 2000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981793"/>
              </p:ext>
            </p:extLst>
          </p:nvPr>
        </p:nvGraphicFramePr>
        <p:xfrm>
          <a:off x="457200" y="1600200"/>
          <a:ext cx="8229599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525"/>
                <a:gridCol w="723675"/>
                <a:gridCol w="838200"/>
                <a:gridCol w="424916"/>
                <a:gridCol w="641884"/>
                <a:gridCol w="609600"/>
                <a:gridCol w="609600"/>
                <a:gridCol w="685800"/>
                <a:gridCol w="685800"/>
                <a:gridCol w="685800"/>
                <a:gridCol w="1447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(GMT)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 Average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234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628</Words>
  <Application>Microsoft Office PowerPoint</Application>
  <PresentationFormat>On-screen Show (4:3)</PresentationFormat>
  <Paragraphs>285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Rediscovering the Dew Point</vt:lpstr>
      <vt:lpstr>Slide 2</vt:lpstr>
      <vt:lpstr>Slide 3</vt:lpstr>
      <vt:lpstr>Project Objectives</vt:lpstr>
      <vt:lpstr>Step 1: Get Data at Climate Data Online ww7.ncdc.noaa.gov/CDO/dataproduct/</vt:lpstr>
      <vt:lpstr>…and Import Data into EXCEL</vt:lpstr>
      <vt:lpstr>Step 2 : Quality Control / Assurance</vt:lpstr>
      <vt:lpstr>Erroneous Data Worcester MA  May 9, 2000</vt:lpstr>
      <vt:lpstr>Erroneous Data Worcester MA  May 9, 2000</vt:lpstr>
      <vt:lpstr>Step 3 : Statistics to be Used</vt:lpstr>
      <vt:lpstr>Step 3 : Statistics to be Used</vt:lpstr>
      <vt:lpstr>Step 4 : Analyze the EXCEL Data</vt:lpstr>
      <vt:lpstr>Slide 13</vt:lpstr>
      <vt:lpstr>Slide 14</vt:lpstr>
      <vt:lpstr>Equations for Average Dew Points</vt:lpstr>
      <vt:lpstr>NWS Taunton Dew Point Climatology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Rediscovering the Dew Point</dc:title>
  <dc:creator>Bill</dc:creator>
  <cp:lastModifiedBy>Weather</cp:lastModifiedBy>
  <cp:revision>39</cp:revision>
  <dcterms:created xsi:type="dcterms:W3CDTF">2015-10-04T00:53:53Z</dcterms:created>
  <dcterms:modified xsi:type="dcterms:W3CDTF">2015-10-24T03:14:37Z</dcterms:modified>
</cp:coreProperties>
</file>