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77" r:id="rId3"/>
    <p:sldId id="257" r:id="rId4"/>
    <p:sldId id="287" r:id="rId5"/>
    <p:sldId id="258" r:id="rId6"/>
    <p:sldId id="263" r:id="rId7"/>
    <p:sldId id="259" r:id="rId8"/>
    <p:sldId id="288" r:id="rId9"/>
    <p:sldId id="260" r:id="rId10"/>
    <p:sldId id="261" r:id="rId11"/>
    <p:sldId id="289" r:id="rId12"/>
    <p:sldId id="262" r:id="rId13"/>
    <p:sldId id="283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90" r:id="rId28"/>
    <p:sldId id="282" r:id="rId29"/>
    <p:sldId id="286" r:id="rId30"/>
    <p:sldId id="294" r:id="rId31"/>
    <p:sldId id="293" r:id="rId32"/>
    <p:sldId id="284" r:id="rId33"/>
    <p:sldId id="285" r:id="rId34"/>
    <p:sldId id="291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2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9" autoAdjust="0"/>
    <p:restoredTop sz="94737" autoAdjust="0"/>
  </p:normalViewPr>
  <p:slideViewPr>
    <p:cSldViewPr snapToGrid="0" snapToObjects="1">
      <p:cViewPr varScale="1">
        <p:scale>
          <a:sx n="110" d="100"/>
          <a:sy n="110" d="100"/>
        </p:scale>
        <p:origin x="-16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FC63C-9800-6146-942F-2285A4CA7436}" type="datetimeFigureOut">
              <a:rPr lang="en-US" smtClean="0"/>
              <a:t>10/8/15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2DF6C-A80A-FE4F-988F-D2393A487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2DF6C-A80A-FE4F-988F-D2393A4871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2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49D725-AF79-4FB6-8D02-83EAC61E3211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62" y="1371600"/>
            <a:ext cx="8973280" cy="13441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Weather Emergency Room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Saving Lives, Minimizing Damage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Elliot Abrams, CCM</a:t>
            </a:r>
          </a:p>
          <a:p>
            <a:r>
              <a:rPr lang="en-US" sz="2400" dirty="0" smtClean="0"/>
              <a:t>AMS Fellow</a:t>
            </a:r>
          </a:p>
          <a:p>
            <a:r>
              <a:rPr lang="en-US" dirty="0" err="1" smtClean="0"/>
              <a:t>Sr</a:t>
            </a:r>
            <a:r>
              <a:rPr lang="en-US" dirty="0" smtClean="0"/>
              <a:t> Vice </a:t>
            </a:r>
            <a:r>
              <a:rPr lang="en-US" dirty="0" err="1" smtClean="0"/>
              <a:t>Pesident</a:t>
            </a:r>
            <a:endParaRPr lang="en-US" dirty="0" smtClean="0"/>
          </a:p>
          <a:p>
            <a:r>
              <a:rPr lang="en-US" dirty="0" smtClean="0"/>
              <a:t>Chief Forecaster</a:t>
            </a:r>
          </a:p>
          <a:p>
            <a:r>
              <a:rPr lang="en-US" dirty="0" err="1" smtClean="0"/>
              <a:t>AccuWeather</a:t>
            </a:r>
            <a:r>
              <a:rPr lang="en-US" dirty="0" smtClean="0"/>
              <a:t>, Inc.</a:t>
            </a:r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2204214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2204214" cy="431800"/>
          </a:xfrm>
          <a:prstGeom prst="rect">
            <a:avLst/>
          </a:prstGeom>
        </p:spPr>
      </p:pic>
      <p:pic>
        <p:nvPicPr>
          <p:cNvPr id="2" name="Picture 1" descr="Screen Shot 2014-02-04 at 4.34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27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5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Sudden Trouble</a:t>
            </a:r>
            <a:endParaRPr lang="en-US" dirty="0"/>
          </a:p>
        </p:txBody>
      </p:sp>
      <p:pic>
        <p:nvPicPr>
          <p:cNvPr id="8" name="Content Placeholder 7" descr="Screen Shot 2014-04-06 at 6.18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r="7883"/>
          <a:stretch>
            <a:fillRect/>
          </a:stretch>
        </p:blipFill>
        <p:spPr>
          <a:xfrm>
            <a:off x="0" y="1762125"/>
            <a:ext cx="9144000" cy="4364038"/>
          </a:xfrm>
        </p:spPr>
      </p:pic>
    </p:spTree>
    <p:extLst>
      <p:ext uri="{BB962C8B-B14F-4D97-AF65-F5344CB8AC3E}">
        <p14:creationId xmlns:p14="http://schemas.microsoft.com/office/powerpoint/2010/main" val="247224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2204214" cy="43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509" y="275578"/>
            <a:ext cx="8649810" cy="5355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After blaming bad forecasts for Atlanta’s gridlock nightmare in a 2 inch snow storm on January 28</a:t>
            </a:r>
            <a:r>
              <a:rPr lang="en-US" dirty="0" smtClean="0"/>
              <a:t>, 2014 </a:t>
            </a:r>
            <a:r>
              <a:rPr lang="en-US" dirty="0" smtClean="0"/>
              <a:t>Governor Nathan Deal announced he was appointing a severe weather warning and preparedness task force. </a:t>
            </a:r>
          </a:p>
          <a:p>
            <a:endParaRPr lang="en-US" dirty="0"/>
          </a:p>
          <a:p>
            <a:r>
              <a:rPr lang="en-US" dirty="0" smtClean="0"/>
              <a:t>What do you think? </a:t>
            </a:r>
          </a:p>
          <a:p>
            <a:endParaRPr lang="en-US" dirty="0"/>
          </a:p>
          <a:p>
            <a:r>
              <a:rPr lang="en-US" dirty="0" smtClean="0"/>
              <a:t>What kind of experts should be on such a board? </a:t>
            </a:r>
          </a:p>
          <a:p>
            <a:endParaRPr lang="en-US" dirty="0"/>
          </a:p>
          <a:p>
            <a:r>
              <a:rPr lang="en-US" dirty="0" smtClean="0"/>
              <a:t>Role of Local Governments</a:t>
            </a:r>
          </a:p>
          <a:p>
            <a:endParaRPr lang="en-US" dirty="0"/>
          </a:p>
          <a:p>
            <a:r>
              <a:rPr lang="en-US" dirty="0" smtClean="0"/>
              <a:t>Role of America’s Weather Enterprise?</a:t>
            </a:r>
          </a:p>
          <a:p>
            <a:endParaRPr lang="en-US" dirty="0"/>
          </a:p>
          <a:p>
            <a:r>
              <a:rPr lang="en-US" dirty="0" smtClean="0"/>
              <a:t>How would they have done things differently?</a:t>
            </a:r>
          </a:p>
          <a:p>
            <a:endParaRPr lang="en-US" dirty="0"/>
          </a:p>
          <a:p>
            <a:r>
              <a:rPr lang="en-US" dirty="0" smtClean="0"/>
              <a:t>What specific objectives and milestones should they set?</a:t>
            </a:r>
          </a:p>
          <a:p>
            <a:endParaRPr lang="en-US" dirty="0"/>
          </a:p>
          <a:p>
            <a:r>
              <a:rPr lang="en-US" dirty="0" smtClean="0"/>
              <a:t>How should they measure success / failure?</a:t>
            </a:r>
          </a:p>
          <a:p>
            <a:endParaRPr lang="en-US" dirty="0"/>
          </a:p>
          <a:p>
            <a:r>
              <a:rPr lang="en-US" dirty="0" smtClean="0"/>
              <a:t>Other questions?</a:t>
            </a:r>
          </a:p>
        </p:txBody>
      </p:sp>
    </p:spTree>
    <p:extLst>
      <p:ext uri="{BB962C8B-B14F-4D97-AF65-F5344CB8AC3E}">
        <p14:creationId xmlns:p14="http://schemas.microsoft.com/office/powerpoint/2010/main" val="81923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 Explode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Conventional text data</a:t>
            </a:r>
          </a:p>
          <a:p>
            <a:r>
              <a:rPr lang="en-US" dirty="0" smtClean="0"/>
              <a:t>Ubiquitous model availability</a:t>
            </a:r>
          </a:p>
          <a:p>
            <a:r>
              <a:rPr lang="en-US" dirty="0" smtClean="0"/>
              <a:t>Twitter and Facebook observations</a:t>
            </a:r>
          </a:p>
          <a:p>
            <a:r>
              <a:rPr lang="en-US" dirty="0" smtClean="0"/>
              <a:t>Web cams</a:t>
            </a:r>
          </a:p>
          <a:p>
            <a:r>
              <a:rPr lang="en-US" dirty="0" smtClean="0"/>
              <a:t>Lightning maps</a:t>
            </a:r>
          </a:p>
          <a:p>
            <a:r>
              <a:rPr lang="en-US" dirty="0" smtClean="0"/>
              <a:t>Advanced radar </a:t>
            </a:r>
            <a:r>
              <a:rPr lang="en-US" dirty="0" smtClean="0"/>
              <a:t>imagery, dual-pol advances in such things as identifying different types of precipitation.</a:t>
            </a:r>
            <a:endParaRPr lang="en-US" dirty="0" smtClean="0"/>
          </a:p>
          <a:p>
            <a:r>
              <a:rPr lang="en-US" dirty="0" smtClean="0"/>
              <a:t>Innovative IR scales to highlight clouds that were poorly detected</a:t>
            </a:r>
          </a:p>
          <a:p>
            <a:r>
              <a:rPr lang="en-US" dirty="0" smtClean="0"/>
              <a:t>Public, private and hybrid surface data</a:t>
            </a:r>
          </a:p>
        </p:txBody>
      </p:sp>
    </p:spTree>
    <p:extLst>
      <p:ext uri="{BB962C8B-B14F-4D97-AF65-F5344CB8AC3E}">
        <p14:creationId xmlns:p14="http://schemas.microsoft.com/office/powerpoint/2010/main" val="117693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2204214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0090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1569426" y="2021538"/>
            <a:ext cx="3698583" cy="338848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233976" y="2021538"/>
            <a:ext cx="4034033" cy="2491347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44217" y="2030158"/>
            <a:ext cx="523793" cy="1001201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46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2204214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2" name="Picture 1" descr="Screen Shot 2014-02-02 at 2.30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8" y="239633"/>
            <a:ext cx="8649810" cy="646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9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2" name="Picture 1" descr="Screen Shot 2014-02-02 at 2.31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" y="287560"/>
            <a:ext cx="8697732" cy="64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15646" y="0"/>
            <a:ext cx="9359646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606" y="2361399"/>
            <a:ext cx="2197100" cy="165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600" y="710399"/>
            <a:ext cx="2197100" cy="165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56" y="4512885"/>
            <a:ext cx="2641600" cy="148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056" y="368447"/>
            <a:ext cx="1409700" cy="187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752" y="4159218"/>
            <a:ext cx="3187700" cy="2552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5691" y="710399"/>
            <a:ext cx="183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Ice Storms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17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1" y="410513"/>
            <a:ext cx="6936621" cy="3994537"/>
          </a:xfrm>
          <a:prstGeom prst="rect">
            <a:avLst/>
          </a:prstGeom>
          <a:scene3d>
            <a:camera prst="orthographicFront">
              <a:rot lat="0" lon="660000" rev="42000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3722">
            <a:off x="4284092" y="4050753"/>
            <a:ext cx="5019417" cy="28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2" name="Picture 1" descr="Screen Shot 2014-02-02 at 2.34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35279"/>
            <a:ext cx="9093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6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2204214" cy="431800"/>
          </a:xfrm>
          <a:prstGeom prst="rect">
            <a:avLst/>
          </a:prstGeom>
        </p:spPr>
      </p:pic>
      <p:pic>
        <p:nvPicPr>
          <p:cNvPr id="2" name="Picture 1" descr="Screen Shot 2014-02-04 at 9.56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78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1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2204214" cy="431800"/>
          </a:xfrm>
          <a:prstGeom prst="rect">
            <a:avLst/>
          </a:prstGeom>
        </p:spPr>
      </p:pic>
      <p:pic>
        <p:nvPicPr>
          <p:cNvPr id="2" name="Picture 1" descr="Screen Shot 2014-02-04 at 9.5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1"/>
            <a:ext cx="9144000" cy="6426199"/>
          </a:xfrm>
          <a:prstGeom prst="rect">
            <a:avLst/>
          </a:prstGeom>
        </p:spPr>
      </p:pic>
      <p:pic>
        <p:nvPicPr>
          <p:cNvPr id="6" name="Picture 5" descr="Screen Shot 2014-02-04 at 10.02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" y="0"/>
            <a:ext cx="9144000" cy="4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3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2204214" cy="431800"/>
          </a:xfrm>
          <a:prstGeom prst="rect">
            <a:avLst/>
          </a:prstGeom>
        </p:spPr>
      </p:pic>
      <p:pic>
        <p:nvPicPr>
          <p:cNvPr id="2" name="Picture 1" descr="Screen Shot 2014-02-02 at 2.32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76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4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" y="6447322"/>
            <a:ext cx="2096391" cy="410678"/>
          </a:xfrm>
          <a:prstGeom prst="rect">
            <a:avLst/>
          </a:prstGeom>
        </p:spPr>
      </p:pic>
      <p:pic>
        <p:nvPicPr>
          <p:cNvPr id="2" name="Picture 1" descr="Screen Shot 2013-10-29 at 6.17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3" y="0"/>
            <a:ext cx="6985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0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2" name="Picture 1" descr="Screen Shot 2014-02-04 at 10.1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366"/>
            <a:ext cx="9144000" cy="5733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2917" y="0"/>
            <a:ext cx="2582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Nature Rules!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4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2204214" cy="43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2917" y="0"/>
            <a:ext cx="2582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Nature Rules!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2" name="Picture 1" descr="Screen Shot 2014-02-04 at 10.1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55"/>
            <a:ext cx="9144000" cy="68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ightningclip (iPod &amp; iPhone)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9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30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ightningclip (iPod &amp; iPhone)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9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9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38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853"/>
            <a:ext cx="9144000" cy="505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9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83" y="94129"/>
            <a:ext cx="8444443" cy="1452283"/>
          </a:xfrm>
        </p:spPr>
        <p:txBody>
          <a:bodyPr/>
          <a:lstStyle/>
          <a:p>
            <a:r>
              <a:rPr lang="en-US" dirty="0" smtClean="0"/>
              <a:t>We Have Come A Long Way</a:t>
            </a:r>
            <a:endParaRPr lang="en-US" dirty="0"/>
          </a:p>
        </p:txBody>
      </p:sp>
      <p:pic>
        <p:nvPicPr>
          <p:cNvPr id="4" name="Content Placeholder 3" descr="groundho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0" b="20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717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4226"/>
            <a:ext cx="1856954" cy="363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6644" y="527193"/>
            <a:ext cx="75715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Each Year (on average) the United States Experiences: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sz="2000" dirty="0" smtClean="0"/>
              <a:t>100,000 thunderstorms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…10,000 severe</a:t>
            </a:r>
          </a:p>
          <a:p>
            <a:endParaRPr lang="en-US" sz="2000" dirty="0"/>
          </a:p>
          <a:p>
            <a:r>
              <a:rPr lang="en-US" sz="2000" dirty="0" smtClean="0"/>
              <a:t>	1,000 tornadoes</a:t>
            </a:r>
          </a:p>
          <a:p>
            <a:endParaRPr lang="en-US" sz="2000" dirty="0"/>
          </a:p>
          <a:p>
            <a:r>
              <a:rPr lang="en-US" sz="2000" dirty="0" smtClean="0"/>
              <a:t>	5000 floods</a:t>
            </a:r>
          </a:p>
          <a:p>
            <a:endParaRPr lang="en-US" sz="2000" dirty="0"/>
          </a:p>
          <a:p>
            <a:r>
              <a:rPr lang="en-US" sz="2000" dirty="0" smtClean="0"/>
              <a:t>	2 </a:t>
            </a:r>
            <a:r>
              <a:rPr lang="en-US" sz="2000" dirty="0" err="1" smtClean="0"/>
              <a:t>landfalling</a:t>
            </a:r>
            <a:r>
              <a:rPr lang="en-US" sz="2000" dirty="0" smtClean="0"/>
              <a:t> deadly hurricanes</a:t>
            </a:r>
          </a:p>
          <a:p>
            <a:endParaRPr lang="en-US" sz="2000" dirty="0"/>
          </a:p>
          <a:p>
            <a:r>
              <a:rPr lang="en-US" sz="2000" dirty="0" smtClean="0"/>
              <a:t>				as well as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000090"/>
                </a:solidFill>
              </a:rPr>
              <a:t>Fog, smog, snow squalls, freezing drizzle, frost, rapid temperature changes, stifling heat, hyperborean cold, high winds, wild fires, rush hour sun glare, sudden showers, whiteouts, street flooding, uncertainty in forecasting, social media </a:t>
            </a:r>
            <a:r>
              <a:rPr lang="en-US" sz="2800" dirty="0" smtClean="0">
                <a:solidFill>
                  <a:srgbClr val="FF0000"/>
                </a:solidFill>
              </a:rPr>
              <a:t>assistance</a:t>
            </a:r>
            <a:r>
              <a:rPr lang="en-US" sz="2000" dirty="0" smtClean="0">
                <a:solidFill>
                  <a:srgbClr val="000090"/>
                </a:solidFill>
              </a:rPr>
              <a:t> …and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threat</a:t>
            </a:r>
            <a:r>
              <a:rPr lang="en-US" sz="2000" dirty="0" smtClean="0">
                <a:solidFill>
                  <a:srgbClr val="000090"/>
                </a:solidFill>
              </a:rPr>
              <a:t>…    …   …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6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/>
          <a:stretch>
            <a:fillRect/>
          </a:stretch>
        </p:blipFill>
        <p:spPr bwMode="auto">
          <a:xfrm>
            <a:off x="0" y="9412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863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21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Convergence of ability to accurately predict and ability to change more details of an operation in less time. Slice and dice.</a:t>
            </a:r>
          </a:p>
          <a:p>
            <a:r>
              <a:rPr lang="en-US" dirty="0" smtClean="0"/>
              <a:t>Potential for individual businesses, Local and state governments to obtain tailored forecasts at an acceptable cost</a:t>
            </a:r>
          </a:p>
          <a:p>
            <a:r>
              <a:rPr lang="en-US" dirty="0" smtClean="0"/>
              <a:t>In an emergency, increased capability to adjust immediate term forecasts allows decision makers to make mid-course corrections in very little time. </a:t>
            </a:r>
          </a:p>
          <a:p>
            <a:r>
              <a:rPr lang="en-US" dirty="0" smtClean="0"/>
              <a:t>Mitigate what cannot be prevented or diverted.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0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Requires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Pre-planning with staff and customers</a:t>
            </a:r>
          </a:p>
          <a:p>
            <a:pPr lvl="1"/>
            <a:r>
              <a:rPr lang="en-US" dirty="0" smtClean="0"/>
              <a:t>Set performance expectations</a:t>
            </a:r>
          </a:p>
          <a:p>
            <a:pPr lvl="1"/>
            <a:r>
              <a:rPr lang="en-US" dirty="0" smtClean="0"/>
              <a:t>Your capabilities must match agreed-on customer expectations</a:t>
            </a:r>
          </a:p>
          <a:p>
            <a:pPr lvl="1"/>
            <a:r>
              <a:rPr lang="en-US" dirty="0" smtClean="0"/>
              <a:t>Recognize and disclose limitations</a:t>
            </a:r>
          </a:p>
          <a:p>
            <a:pPr lvl="1"/>
            <a:r>
              <a:rPr lang="en-US" dirty="0" smtClean="0"/>
              <a:t>Establish rapport and communication with customers and colleagues.</a:t>
            </a:r>
          </a:p>
          <a:p>
            <a:r>
              <a:rPr lang="en-US" dirty="0" smtClean="0"/>
              <a:t>Ability to think and act quickly when lives and property are on  the line. If you offer a service, can you deliver?</a:t>
            </a:r>
          </a:p>
          <a:p>
            <a:r>
              <a:rPr lang="en-US" dirty="0" smtClean="0"/>
              <a:t>Ability to to establish and enhance commercial viability</a:t>
            </a:r>
          </a:p>
        </p:txBody>
      </p:sp>
    </p:spTree>
    <p:extLst>
      <p:ext uri="{BB962C8B-B14F-4D97-AF65-F5344CB8AC3E}">
        <p14:creationId xmlns:p14="http://schemas.microsoft.com/office/powerpoint/2010/main" val="106780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4" name="Picture 3" descr="PB03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7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5" name="Picture 4" descr="PB03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656" y="-646545"/>
            <a:ext cx="10131565" cy="759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30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4-02-04 at 11.1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43" y="0"/>
            <a:ext cx="6014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3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4289" y="443321"/>
            <a:ext cx="8111363" cy="59429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01701" y="754844"/>
            <a:ext cx="591829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rgbClr val="000090"/>
              </a:solidFill>
            </a:endParaRPr>
          </a:p>
          <a:p>
            <a:r>
              <a:rPr lang="en-US" sz="3600" dirty="0" smtClean="0">
                <a:solidFill>
                  <a:srgbClr val="000090"/>
                </a:solidFill>
              </a:rPr>
              <a:t>Most forecasts, whether for severe or routine events, short term or long range are issued for areas and populations, but do not directly target a specific person, activity or task*.</a:t>
            </a:r>
          </a:p>
          <a:p>
            <a:endParaRPr lang="en-US" sz="36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1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4959" y="754844"/>
            <a:ext cx="7871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009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34290" y="612844"/>
            <a:ext cx="8111362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  Some forecasts are issued for specific groups and/or events/venues, etc.</a:t>
            </a:r>
          </a:p>
          <a:p>
            <a:pPr marL="285750" indent="-285750">
              <a:buFontTx/>
              <a:buChar char="•"/>
            </a:pPr>
            <a:endParaRPr lang="en-US" dirty="0"/>
          </a:p>
          <a:p>
            <a:pPr marL="742950" lvl="1" indent="-285750">
              <a:buFontTx/>
              <a:buChar char="•"/>
            </a:pPr>
            <a:r>
              <a:rPr lang="en-US" dirty="0">
                <a:solidFill>
                  <a:srgbClr val="008000"/>
                </a:solidFill>
              </a:rPr>
              <a:t>But, the issuing person, firm or agency </a:t>
            </a:r>
            <a:r>
              <a:rPr lang="en-US" dirty="0" smtClean="0">
                <a:solidFill>
                  <a:srgbClr val="008000"/>
                </a:solidFill>
              </a:rPr>
              <a:t>may </a:t>
            </a:r>
            <a:r>
              <a:rPr lang="en-US" dirty="0">
                <a:solidFill>
                  <a:srgbClr val="008000"/>
                </a:solidFill>
              </a:rPr>
              <a:t>not know what </a:t>
            </a:r>
            <a:r>
              <a:rPr lang="en-US" dirty="0" smtClean="0">
                <a:solidFill>
                  <a:srgbClr val="008000"/>
                </a:solidFill>
              </a:rPr>
              <a:t>info each </a:t>
            </a:r>
            <a:r>
              <a:rPr lang="en-US" dirty="0">
                <a:solidFill>
                  <a:srgbClr val="008000"/>
                </a:solidFill>
              </a:rPr>
              <a:t>individual or group </a:t>
            </a:r>
            <a:r>
              <a:rPr lang="en-US" dirty="0" smtClean="0">
                <a:solidFill>
                  <a:srgbClr val="008000"/>
                </a:solidFill>
              </a:rPr>
              <a:t>needs:</a:t>
            </a:r>
          </a:p>
          <a:p>
            <a:pPr marL="742950" lvl="1" indent="-285750">
              <a:buFontTx/>
              <a:buChar char="•"/>
            </a:pPr>
            <a:endParaRPr lang="en-US" dirty="0">
              <a:solidFill>
                <a:srgbClr val="008000"/>
              </a:solidFill>
            </a:endParaRPr>
          </a:p>
          <a:p>
            <a:pPr marL="742950" lvl="1" indent="-285750">
              <a:buFontTx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It’s just put out there.</a:t>
            </a:r>
          </a:p>
          <a:p>
            <a:pPr marL="742950" lvl="1" indent="-285750">
              <a:buFontTx/>
              <a:buChar char="•"/>
            </a:pPr>
            <a:endParaRPr lang="en-US" dirty="0" smtClean="0">
              <a:solidFill>
                <a:srgbClr val="008000"/>
              </a:solidFill>
            </a:endParaRPr>
          </a:p>
          <a:p>
            <a:pPr marL="1200150" lvl="2" indent="-285750">
              <a:buFontTx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Workers at events have varying roles and potentially different management structures. </a:t>
            </a:r>
          </a:p>
          <a:p>
            <a:pPr marL="1200150" lvl="2" indent="-285750">
              <a:buFontTx/>
              <a:buChar char="•"/>
            </a:pPr>
            <a:endParaRPr lang="en-US" dirty="0">
              <a:solidFill>
                <a:srgbClr val="3366FF"/>
              </a:solidFill>
            </a:endParaRPr>
          </a:p>
          <a:p>
            <a:pPr marL="1200150" lvl="2" indent="-285750"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How do you know if the most useful information reaches those who can actually use it.</a:t>
            </a:r>
          </a:p>
          <a:p>
            <a:pPr marL="1200150" lvl="2" indent="-285750">
              <a:buFontTx/>
              <a:buChar char="•"/>
            </a:pPr>
            <a:endParaRPr lang="en-US" dirty="0" smtClean="0"/>
          </a:p>
          <a:p>
            <a:pPr marL="1200150" lvl="2" indent="-285750">
              <a:buFontTx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Key </a:t>
            </a:r>
            <a:r>
              <a:rPr lang="en-US" b="1" dirty="0">
                <a:solidFill>
                  <a:srgbClr val="FFFF00"/>
                </a:solidFill>
              </a:rPr>
              <a:t>details may or may not get through to those who must make critical </a:t>
            </a:r>
            <a:r>
              <a:rPr lang="en-US" b="1" dirty="0" smtClean="0">
                <a:solidFill>
                  <a:srgbClr val="FFFF00"/>
                </a:solidFill>
              </a:rPr>
              <a:t>decisions</a:t>
            </a:r>
          </a:p>
          <a:p>
            <a:pPr marL="1200150" lvl="2" indent="-285750">
              <a:buFontTx/>
              <a:buChar char="•"/>
            </a:pPr>
            <a:endParaRPr lang="en-US" dirty="0"/>
          </a:p>
          <a:p>
            <a:pPr marL="1200150" lvl="2" indent="-285750">
              <a:buFontTx/>
              <a:buChar char="•"/>
            </a:pPr>
            <a:r>
              <a:rPr lang="en-US" dirty="0" smtClean="0"/>
              <a:t>Decision makers may not recognize the implications of what is being forecast.  Actionable items, urgency???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0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>
            <a:off x="410327" y="958533"/>
            <a:ext cx="8235325" cy="4541047"/>
          </a:xfrm>
          <a:prstGeom prst="round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Screen Shot 2014-02-02 at 2.0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02185"/>
            <a:ext cx="1305857" cy="255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624" y="2715767"/>
            <a:ext cx="7511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When a well qualified meteorological consultant</a:t>
            </a:r>
            <a:r>
              <a:rPr lang="en-US" sz="2800" dirty="0"/>
              <a:t> </a:t>
            </a:r>
            <a:r>
              <a:rPr lang="en-US" sz="2800" dirty="0" smtClean="0"/>
              <a:t>works with an engaged and proactive customer, limitations can be mitigated or removed.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110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52" y="2909818"/>
            <a:ext cx="8147051" cy="1452283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smtClean="0"/>
              <a:t>Two Winters Ago and </a:t>
            </a:r>
            <a:r>
              <a:rPr lang="en-US" dirty="0" smtClean="0"/>
              <a:t>the </a:t>
            </a:r>
            <a:r>
              <a:rPr lang="en-US" sz="7200" b="1" dirty="0" smtClean="0"/>
              <a:t>Polar Vortex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6560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5283" y="3774221"/>
            <a:ext cx="463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2" name="2014-01-30_08-23-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615" y="-1"/>
            <a:ext cx="79200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5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addle">
  <a:themeElements>
    <a:clrScheme name="Saddle">
      <a:dk1>
        <a:srgbClr val="302C24"/>
      </a:dk1>
      <a:lt1>
        <a:sysClr val="window" lastClr="FFFFFF"/>
      </a:lt1>
      <a:dk2>
        <a:srgbClr val="AC6416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Saddle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1187</TotalTime>
  <Words>506</Words>
  <Application>Microsoft Macintosh PowerPoint</Application>
  <PresentationFormat>On-screen Show (4:3)</PresentationFormat>
  <Paragraphs>84</Paragraphs>
  <Slides>35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Saddle</vt:lpstr>
      <vt:lpstr>Weather Emergency 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Two Winters Ago and the Polar Vortex</vt:lpstr>
      <vt:lpstr>PowerPoint Presentation</vt:lpstr>
      <vt:lpstr>PowerPoint Presentation</vt:lpstr>
      <vt:lpstr>Sudden Trouble</vt:lpstr>
      <vt:lpstr>PowerPoint Presentation</vt:lpstr>
      <vt:lpstr>Data Sources Explode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Come A Long Way</vt:lpstr>
      <vt:lpstr>PowerPoint Presentation</vt:lpstr>
      <vt:lpstr>PowerPoint Presentation</vt:lpstr>
      <vt:lpstr>Summary</vt:lpstr>
      <vt:lpstr>Success Requires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Emergency Room</dc:title>
  <dc:subject/>
  <dc:creator>Elliot  Abrams</dc:creator>
  <cp:keywords/>
  <dc:description/>
  <cp:lastModifiedBy>Elliot  Abrams</cp:lastModifiedBy>
  <cp:revision>41</cp:revision>
  <dcterms:created xsi:type="dcterms:W3CDTF">2014-02-02T19:01:34Z</dcterms:created>
  <dcterms:modified xsi:type="dcterms:W3CDTF">2015-10-08T13:22:34Z</dcterms:modified>
  <cp:category/>
</cp:coreProperties>
</file>