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342" r:id="rId2"/>
    <p:sldId id="331" r:id="rId3"/>
    <p:sldId id="301" r:id="rId4"/>
    <p:sldId id="310" r:id="rId5"/>
    <p:sldId id="311" r:id="rId6"/>
    <p:sldId id="340" r:id="rId7"/>
    <p:sldId id="307" r:id="rId8"/>
    <p:sldId id="308" r:id="rId9"/>
    <p:sldId id="341" r:id="rId10"/>
    <p:sldId id="304" r:id="rId11"/>
    <p:sldId id="321" r:id="rId12"/>
    <p:sldId id="332" r:id="rId13"/>
    <p:sldId id="256" r:id="rId14"/>
    <p:sldId id="281" r:id="rId15"/>
    <p:sldId id="324" r:id="rId16"/>
    <p:sldId id="290" r:id="rId17"/>
    <p:sldId id="291" r:id="rId18"/>
    <p:sldId id="292" r:id="rId19"/>
    <p:sldId id="293" r:id="rId20"/>
    <p:sldId id="294" r:id="rId21"/>
    <p:sldId id="333" r:id="rId22"/>
    <p:sldId id="282" r:id="rId23"/>
    <p:sldId id="283" r:id="rId24"/>
    <p:sldId id="328" r:id="rId25"/>
    <p:sldId id="326" r:id="rId26"/>
    <p:sldId id="325" r:id="rId27"/>
    <p:sldId id="315" r:id="rId28"/>
    <p:sldId id="296" r:id="rId29"/>
    <p:sldId id="329" r:id="rId30"/>
    <p:sldId id="337" r:id="rId31"/>
    <p:sldId id="338" r:id="rId32"/>
    <p:sldId id="339" r:id="rId33"/>
  </p:sldIdLst>
  <p:sldSz cx="9144000" cy="6858000" type="screen4x3"/>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3" autoAdjust="0"/>
    <p:restoredTop sz="94660"/>
  </p:normalViewPr>
  <p:slideViewPr>
    <p:cSldViewPr showGuides="1">
      <p:cViewPr>
        <p:scale>
          <a:sx n="82" d="100"/>
          <a:sy n="82" d="100"/>
        </p:scale>
        <p:origin x="-2442" y="-684"/>
      </p:cViewPr>
      <p:guideLst>
        <p:guide orient="horz" pos="2160"/>
        <p:guide pos="2880"/>
      </p:guideLst>
    </p:cSldViewPr>
  </p:slideViewPr>
  <p:notesTextViewPr>
    <p:cViewPr>
      <p:scale>
        <a:sx n="1" d="1"/>
        <a:sy n="1" d="1"/>
      </p:scale>
      <p:origin x="0" y="0"/>
    </p:cViewPr>
  </p:notesTextViewPr>
  <p:sorterViewPr>
    <p:cViewPr>
      <p:scale>
        <a:sx n="100" d="100"/>
        <a:sy n="100" d="100"/>
      </p:scale>
      <p:origin x="0" y="444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embeddings/oleObject2.bin"/></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198.206.36.192\TAUNTON_MA\RFC%20Administration\Shared%20Folders\Flood%20Climatology\Strauss%20Climate%20Trends\Climate_Project(6-BTV).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latin typeface="Times New Roman" pitchFamily="18" charset="0"/>
                <a:cs typeface="Times New Roman" pitchFamily="18" charset="0"/>
              </a:defRPr>
            </a:pPr>
            <a:r>
              <a:rPr lang="en-US" sz="1800" dirty="0">
                <a:latin typeface="Times New Roman" pitchFamily="18" charset="0"/>
                <a:cs typeface="Times New Roman" pitchFamily="18" charset="0"/>
              </a:rPr>
              <a:t>Seasonal Snowfall at Worcester Ma</a:t>
            </a:r>
          </a:p>
          <a:p>
            <a:pPr>
              <a:defRPr sz="1800">
                <a:latin typeface="Times New Roman" pitchFamily="18" charset="0"/>
                <a:cs typeface="Times New Roman" pitchFamily="18" charset="0"/>
              </a:defRPr>
            </a:pPr>
            <a:r>
              <a:rPr lang="en-US" sz="1800" dirty="0">
                <a:latin typeface="Times New Roman" pitchFamily="18" charset="0"/>
                <a:cs typeface="Times New Roman" pitchFamily="18" charset="0"/>
              </a:rPr>
              <a:t>1932-33 through 2014-15</a:t>
            </a:r>
          </a:p>
        </c:rich>
      </c:tx>
      <c:layout>
        <c:manualLayout>
          <c:xMode val="edge"/>
          <c:yMode val="edge"/>
          <c:x val="0.28947207800674324"/>
          <c:y val="2.2222222222222223E-2"/>
        </c:manualLayout>
      </c:layout>
      <c:overlay val="0"/>
    </c:title>
    <c:autoTitleDeleted val="0"/>
    <c:plotArea>
      <c:layout>
        <c:manualLayout>
          <c:layoutTarget val="inner"/>
          <c:xMode val="edge"/>
          <c:yMode val="edge"/>
          <c:x val="8.430261302988433E-2"/>
          <c:y val="0.12239355497229513"/>
          <c:w val="0.6997026093546137"/>
          <c:h val="0.7762144940215806"/>
        </c:manualLayout>
      </c:layout>
      <c:scatterChart>
        <c:scatterStyle val="lineMarker"/>
        <c:varyColors val="0"/>
        <c:ser>
          <c:idx val="0"/>
          <c:order val="0"/>
          <c:tx>
            <c:strRef>
              <c:f>'[Climate_Project(3-ORH).xls]ORH-Snowfall'!$B$1</c:f>
              <c:strCache>
                <c:ptCount val="1"/>
                <c:pt idx="0">
                  <c:v>Seasonal Snowfall</c:v>
                </c:pt>
              </c:strCache>
            </c:strRef>
          </c:tx>
          <c:spPr>
            <a:ln w="28575">
              <a:noFill/>
            </a:ln>
          </c:spPr>
          <c:trendline>
            <c:spPr>
              <a:ln w="38100">
                <a:solidFill>
                  <a:srgbClr val="00B050"/>
                </a:solidFill>
              </a:ln>
            </c:spPr>
            <c:trendlineType val="linear"/>
            <c:dispRSqr val="0"/>
            <c:dispEq val="0"/>
          </c:trendline>
          <c:xVal>
            <c:numRef>
              <c:f>'[Climate_Project(3-ORH).xls]ORH-Snowfall'!$A$2:$A$84</c:f>
              <c:numCache>
                <c:formatCode>General</c:formatCode>
                <c:ptCount val="83"/>
                <c:pt idx="0">
                  <c:v>1932</c:v>
                </c:pt>
                <c:pt idx="1">
                  <c:v>1933</c:v>
                </c:pt>
                <c:pt idx="2">
                  <c:v>1934</c:v>
                </c:pt>
                <c:pt idx="3">
                  <c:v>1935</c:v>
                </c:pt>
                <c:pt idx="4">
                  <c:v>1936</c:v>
                </c:pt>
                <c:pt idx="5">
                  <c:v>1937</c:v>
                </c:pt>
                <c:pt idx="6">
                  <c:v>1938</c:v>
                </c:pt>
                <c:pt idx="7">
                  <c:v>1939</c:v>
                </c:pt>
                <c:pt idx="8">
                  <c:v>1940</c:v>
                </c:pt>
                <c:pt idx="9">
                  <c:v>1941</c:v>
                </c:pt>
                <c:pt idx="10">
                  <c:v>1942</c:v>
                </c:pt>
                <c:pt idx="11">
                  <c:v>1943</c:v>
                </c:pt>
                <c:pt idx="12">
                  <c:v>1944</c:v>
                </c:pt>
                <c:pt idx="13">
                  <c:v>1945</c:v>
                </c:pt>
                <c:pt idx="14">
                  <c:v>1946</c:v>
                </c:pt>
                <c:pt idx="15">
                  <c:v>1947</c:v>
                </c:pt>
                <c:pt idx="16">
                  <c:v>1948</c:v>
                </c:pt>
                <c:pt idx="17">
                  <c:v>1949</c:v>
                </c:pt>
                <c:pt idx="18">
                  <c:v>1950</c:v>
                </c:pt>
                <c:pt idx="19">
                  <c:v>1951</c:v>
                </c:pt>
                <c:pt idx="20">
                  <c:v>1952</c:v>
                </c:pt>
                <c:pt idx="21">
                  <c:v>1953</c:v>
                </c:pt>
                <c:pt idx="22">
                  <c:v>1954</c:v>
                </c:pt>
                <c:pt idx="23">
                  <c:v>1955</c:v>
                </c:pt>
                <c:pt idx="24">
                  <c:v>1956</c:v>
                </c:pt>
                <c:pt idx="25">
                  <c:v>1957</c:v>
                </c:pt>
                <c:pt idx="26">
                  <c:v>1958</c:v>
                </c:pt>
                <c:pt idx="27">
                  <c:v>1959</c:v>
                </c:pt>
                <c:pt idx="28">
                  <c:v>1960</c:v>
                </c:pt>
                <c:pt idx="29">
                  <c:v>1961</c:v>
                </c:pt>
                <c:pt idx="30">
                  <c:v>1962</c:v>
                </c:pt>
                <c:pt idx="31">
                  <c:v>1963</c:v>
                </c:pt>
                <c:pt idx="32">
                  <c:v>1964</c:v>
                </c:pt>
                <c:pt idx="33">
                  <c:v>1965</c:v>
                </c:pt>
                <c:pt idx="34">
                  <c:v>1966</c:v>
                </c:pt>
                <c:pt idx="35">
                  <c:v>1967</c:v>
                </c:pt>
                <c:pt idx="36">
                  <c:v>1968</c:v>
                </c:pt>
                <c:pt idx="37">
                  <c:v>1969</c:v>
                </c:pt>
                <c:pt idx="38">
                  <c:v>1970</c:v>
                </c:pt>
                <c:pt idx="39">
                  <c:v>1971</c:v>
                </c:pt>
                <c:pt idx="40">
                  <c:v>1972</c:v>
                </c:pt>
                <c:pt idx="41">
                  <c:v>1973</c:v>
                </c:pt>
                <c:pt idx="42">
                  <c:v>1974</c:v>
                </c:pt>
                <c:pt idx="43">
                  <c:v>1975</c:v>
                </c:pt>
                <c:pt idx="44">
                  <c:v>1976</c:v>
                </c:pt>
                <c:pt idx="45">
                  <c:v>1977</c:v>
                </c:pt>
                <c:pt idx="46">
                  <c:v>1978</c:v>
                </c:pt>
                <c:pt idx="47">
                  <c:v>1979</c:v>
                </c:pt>
                <c:pt idx="48">
                  <c:v>1980</c:v>
                </c:pt>
                <c:pt idx="49">
                  <c:v>1981</c:v>
                </c:pt>
                <c:pt idx="50">
                  <c:v>1982</c:v>
                </c:pt>
                <c:pt idx="51">
                  <c:v>1983</c:v>
                </c:pt>
                <c:pt idx="52">
                  <c:v>1984</c:v>
                </c:pt>
                <c:pt idx="53">
                  <c:v>1985</c:v>
                </c:pt>
                <c:pt idx="54">
                  <c:v>1986</c:v>
                </c:pt>
                <c:pt idx="55">
                  <c:v>1987</c:v>
                </c:pt>
                <c:pt idx="56">
                  <c:v>1988</c:v>
                </c:pt>
                <c:pt idx="57">
                  <c:v>1989</c:v>
                </c:pt>
                <c:pt idx="58">
                  <c:v>1990</c:v>
                </c:pt>
                <c:pt idx="59">
                  <c:v>1991</c:v>
                </c:pt>
                <c:pt idx="60">
                  <c:v>1992</c:v>
                </c:pt>
                <c:pt idx="61">
                  <c:v>1993</c:v>
                </c:pt>
                <c:pt idx="62">
                  <c:v>1994</c:v>
                </c:pt>
                <c:pt idx="63">
                  <c:v>1995</c:v>
                </c:pt>
                <c:pt idx="64">
                  <c:v>1996</c:v>
                </c:pt>
                <c:pt idx="72">
                  <c:v>2004</c:v>
                </c:pt>
                <c:pt idx="73">
                  <c:v>2005</c:v>
                </c:pt>
                <c:pt idx="74">
                  <c:v>2006</c:v>
                </c:pt>
                <c:pt idx="75">
                  <c:v>2007</c:v>
                </c:pt>
                <c:pt idx="76">
                  <c:v>2008</c:v>
                </c:pt>
                <c:pt idx="77">
                  <c:v>2009</c:v>
                </c:pt>
                <c:pt idx="78">
                  <c:v>2010</c:v>
                </c:pt>
                <c:pt idx="79">
                  <c:v>2011</c:v>
                </c:pt>
                <c:pt idx="80">
                  <c:v>2012</c:v>
                </c:pt>
                <c:pt idx="81">
                  <c:v>2013</c:v>
                </c:pt>
                <c:pt idx="82">
                  <c:v>2014</c:v>
                </c:pt>
              </c:numCache>
            </c:numRef>
          </c:xVal>
          <c:yVal>
            <c:numRef>
              <c:f>'[Climate_Project(3-ORH).xls]ORH-Snowfall'!$B$2:$B$84</c:f>
              <c:numCache>
                <c:formatCode>General</c:formatCode>
                <c:ptCount val="83"/>
                <c:pt idx="0">
                  <c:v>75.900000000000006</c:v>
                </c:pt>
                <c:pt idx="1">
                  <c:v>70.3</c:v>
                </c:pt>
                <c:pt idx="2">
                  <c:v>80.400000000000006</c:v>
                </c:pt>
                <c:pt idx="3">
                  <c:v>54.4</c:v>
                </c:pt>
                <c:pt idx="4">
                  <c:v>24.6</c:v>
                </c:pt>
                <c:pt idx="5">
                  <c:v>47.1</c:v>
                </c:pt>
                <c:pt idx="6">
                  <c:v>51.8</c:v>
                </c:pt>
                <c:pt idx="7">
                  <c:v>52.9</c:v>
                </c:pt>
                <c:pt idx="8">
                  <c:v>63.4</c:v>
                </c:pt>
                <c:pt idx="9">
                  <c:v>38.700000000000003</c:v>
                </c:pt>
                <c:pt idx="10">
                  <c:v>56.3</c:v>
                </c:pt>
                <c:pt idx="11">
                  <c:v>31.3</c:v>
                </c:pt>
                <c:pt idx="12">
                  <c:v>64.5</c:v>
                </c:pt>
                <c:pt idx="13">
                  <c:v>84.3</c:v>
                </c:pt>
                <c:pt idx="14">
                  <c:v>38.1</c:v>
                </c:pt>
                <c:pt idx="15">
                  <c:v>92.8</c:v>
                </c:pt>
                <c:pt idx="16">
                  <c:v>56.2</c:v>
                </c:pt>
                <c:pt idx="17">
                  <c:v>64</c:v>
                </c:pt>
                <c:pt idx="18">
                  <c:v>33</c:v>
                </c:pt>
                <c:pt idx="19">
                  <c:v>63</c:v>
                </c:pt>
                <c:pt idx="20">
                  <c:v>38.200000000000003</c:v>
                </c:pt>
                <c:pt idx="21">
                  <c:v>31.2</c:v>
                </c:pt>
                <c:pt idx="22">
                  <c:v>21.2</c:v>
                </c:pt>
                <c:pt idx="23">
                  <c:v>85.4</c:v>
                </c:pt>
                <c:pt idx="24">
                  <c:v>65.599999999999994</c:v>
                </c:pt>
                <c:pt idx="25">
                  <c:v>97.5</c:v>
                </c:pt>
                <c:pt idx="26">
                  <c:v>64.7</c:v>
                </c:pt>
                <c:pt idx="27">
                  <c:v>66.5</c:v>
                </c:pt>
                <c:pt idx="28">
                  <c:v>104.3</c:v>
                </c:pt>
                <c:pt idx="29">
                  <c:v>83</c:v>
                </c:pt>
                <c:pt idx="30">
                  <c:v>75.7</c:v>
                </c:pt>
                <c:pt idx="31">
                  <c:v>66.599999999999994</c:v>
                </c:pt>
                <c:pt idx="32">
                  <c:v>62.8</c:v>
                </c:pt>
                <c:pt idx="33">
                  <c:v>73.2</c:v>
                </c:pt>
                <c:pt idx="34">
                  <c:v>94.2</c:v>
                </c:pt>
                <c:pt idx="35">
                  <c:v>66.2</c:v>
                </c:pt>
                <c:pt idx="36">
                  <c:v>75.7</c:v>
                </c:pt>
                <c:pt idx="37">
                  <c:v>72.099999999999994</c:v>
                </c:pt>
                <c:pt idx="38">
                  <c:v>80</c:v>
                </c:pt>
                <c:pt idx="39">
                  <c:v>99.3</c:v>
                </c:pt>
                <c:pt idx="40">
                  <c:v>44.4</c:v>
                </c:pt>
                <c:pt idx="41">
                  <c:v>33.799999999999997</c:v>
                </c:pt>
                <c:pt idx="42">
                  <c:v>65.099999999999994</c:v>
                </c:pt>
                <c:pt idx="43">
                  <c:v>62.3</c:v>
                </c:pt>
                <c:pt idx="44">
                  <c:v>87.2</c:v>
                </c:pt>
                <c:pt idx="45">
                  <c:v>85.9</c:v>
                </c:pt>
                <c:pt idx="46">
                  <c:v>47.7</c:v>
                </c:pt>
                <c:pt idx="47">
                  <c:v>26.6</c:v>
                </c:pt>
                <c:pt idx="48">
                  <c:v>43</c:v>
                </c:pt>
                <c:pt idx="49">
                  <c:v>73.900000000000006</c:v>
                </c:pt>
                <c:pt idx="50">
                  <c:v>63.4</c:v>
                </c:pt>
                <c:pt idx="51">
                  <c:v>76.599999999999994</c:v>
                </c:pt>
                <c:pt idx="52">
                  <c:v>39.799999999999997</c:v>
                </c:pt>
                <c:pt idx="53">
                  <c:v>39</c:v>
                </c:pt>
                <c:pt idx="54">
                  <c:v>93.6</c:v>
                </c:pt>
                <c:pt idx="55">
                  <c:v>71.099999999999994</c:v>
                </c:pt>
                <c:pt idx="56">
                  <c:v>28.1</c:v>
                </c:pt>
                <c:pt idx="57">
                  <c:v>53.1</c:v>
                </c:pt>
                <c:pt idx="58">
                  <c:v>35.6</c:v>
                </c:pt>
                <c:pt idx="59">
                  <c:v>46</c:v>
                </c:pt>
                <c:pt idx="60">
                  <c:v>120.1</c:v>
                </c:pt>
                <c:pt idx="61">
                  <c:v>100.2</c:v>
                </c:pt>
                <c:pt idx="62">
                  <c:v>24.9</c:v>
                </c:pt>
                <c:pt idx="63">
                  <c:v>132.9</c:v>
                </c:pt>
                <c:pt idx="71">
                  <c:v>49.5</c:v>
                </c:pt>
                <c:pt idx="72">
                  <c:v>114.3</c:v>
                </c:pt>
                <c:pt idx="73">
                  <c:v>65.7</c:v>
                </c:pt>
                <c:pt idx="74">
                  <c:v>49.1</c:v>
                </c:pt>
                <c:pt idx="75">
                  <c:v>70.099999999999994</c:v>
                </c:pt>
                <c:pt idx="76">
                  <c:v>76.900000000000006</c:v>
                </c:pt>
                <c:pt idx="77">
                  <c:v>64.599999999999994</c:v>
                </c:pt>
                <c:pt idx="78">
                  <c:v>92.6</c:v>
                </c:pt>
                <c:pt idx="79" formatCode="0.00">
                  <c:v>39.700000000000003</c:v>
                </c:pt>
                <c:pt idx="80">
                  <c:v>108.9</c:v>
                </c:pt>
                <c:pt idx="81">
                  <c:v>85.2</c:v>
                </c:pt>
                <c:pt idx="82">
                  <c:v>119.7</c:v>
                </c:pt>
              </c:numCache>
            </c:numRef>
          </c:yVal>
          <c:smooth val="0"/>
        </c:ser>
        <c:dLbls>
          <c:showLegendKey val="0"/>
          <c:showVal val="0"/>
          <c:showCatName val="0"/>
          <c:showSerName val="0"/>
          <c:showPercent val="0"/>
          <c:showBubbleSize val="0"/>
        </c:dLbls>
        <c:axId val="181825920"/>
        <c:axId val="181827840"/>
      </c:scatterChart>
      <c:valAx>
        <c:axId val="181825920"/>
        <c:scaling>
          <c:orientation val="minMax"/>
          <c:min val="1930"/>
        </c:scaling>
        <c:delete val="0"/>
        <c:axPos val="b"/>
        <c:majorGridlines/>
        <c:minorGridlines/>
        <c:title>
          <c:tx>
            <c:rich>
              <a:bodyPr/>
              <a:lstStyle/>
              <a:p>
                <a:pPr>
                  <a:defRPr sz="1800">
                    <a:latin typeface="Times New Roman" pitchFamily="18" charset="0"/>
                    <a:cs typeface="Times New Roman" pitchFamily="18" charset="0"/>
                  </a:defRPr>
                </a:pPr>
                <a:r>
                  <a:rPr lang="en-US" sz="1800" dirty="0">
                    <a:latin typeface="Times New Roman" pitchFamily="18" charset="0"/>
                    <a:cs typeface="Times New Roman" pitchFamily="18" charset="0"/>
                  </a:rPr>
                  <a:t>Year (Season)</a:t>
                </a:r>
              </a:p>
            </c:rich>
          </c:tx>
          <c:overlay val="0"/>
        </c:title>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181827840"/>
        <c:crosses val="autoZero"/>
        <c:crossBetween val="midCat"/>
      </c:valAx>
      <c:valAx>
        <c:axId val="181827840"/>
        <c:scaling>
          <c:orientation val="minMax"/>
        </c:scaling>
        <c:delete val="0"/>
        <c:axPos val="l"/>
        <c:majorGridlines/>
        <c:minorGridlines/>
        <c:title>
          <c:tx>
            <c:rich>
              <a:bodyPr/>
              <a:lstStyle/>
              <a:p>
                <a:pPr>
                  <a:defRPr sz="1800">
                    <a:latin typeface="Times New Roman" pitchFamily="18" charset="0"/>
                    <a:cs typeface="Times New Roman" pitchFamily="18" charset="0"/>
                  </a:defRPr>
                </a:pPr>
                <a:r>
                  <a:rPr lang="en-US" sz="1800" dirty="0">
                    <a:latin typeface="Times New Roman" pitchFamily="18" charset="0"/>
                    <a:cs typeface="Times New Roman" pitchFamily="18" charset="0"/>
                  </a:rPr>
                  <a:t>Snowfall (inches)</a:t>
                </a:r>
              </a:p>
            </c:rich>
          </c:tx>
          <c:overlay val="0"/>
        </c:title>
        <c:numFmt formatCode="General" sourceLinked="1"/>
        <c:majorTickMark val="out"/>
        <c:minorTickMark val="none"/>
        <c:tickLblPos val="nextTo"/>
        <c:crossAx val="181825920"/>
        <c:crosses val="autoZero"/>
        <c:crossBetween val="midCat"/>
      </c:valAx>
    </c:plotArea>
    <c:legend>
      <c:legendPos val="r"/>
      <c:layout>
        <c:manualLayout>
          <c:xMode val="edge"/>
          <c:yMode val="edge"/>
          <c:x val="0.79918696054456284"/>
          <c:y val="0.51192009332166821"/>
          <c:w val="0.16214636872927757"/>
          <c:h val="0.10947448235637212"/>
        </c:manualLayout>
      </c:layout>
      <c:overlay val="0"/>
      <c:txPr>
        <a:bodyPr/>
        <a:lstStyle/>
        <a:p>
          <a:pPr>
            <a:defRPr sz="1100">
              <a:latin typeface="Times New Roman" pitchFamily="18" charset="0"/>
              <a:cs typeface="Times New Roman" pitchFamily="18" charset="0"/>
            </a:defRPr>
          </a:pPr>
          <a:endParaRPr lang="en-US"/>
        </a:p>
      </c:txPr>
    </c:legend>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latin typeface="Times New Roman" pitchFamily="18" charset="0"/>
                <a:cs typeface="Times New Roman" pitchFamily="18" charset="0"/>
              </a:defRPr>
            </a:pPr>
            <a:r>
              <a:rPr lang="en-US" sz="2000" dirty="0">
                <a:latin typeface="Times New Roman" pitchFamily="18" charset="0"/>
                <a:cs typeface="Times New Roman" pitchFamily="18" charset="0"/>
              </a:rPr>
              <a:t>Seasonal Snowfall at Portland Maine</a:t>
            </a:r>
          </a:p>
          <a:p>
            <a:pPr>
              <a:defRPr sz="2000">
                <a:latin typeface="Times New Roman" pitchFamily="18" charset="0"/>
                <a:cs typeface="Times New Roman" pitchFamily="18" charset="0"/>
              </a:defRPr>
            </a:pPr>
            <a:r>
              <a:rPr lang="en-US" sz="2000" dirty="0">
                <a:latin typeface="Times New Roman" pitchFamily="18" charset="0"/>
                <a:cs typeface="Times New Roman" pitchFamily="18" charset="0"/>
              </a:rPr>
              <a:t>1932-33 through 2014-15</a:t>
            </a:r>
          </a:p>
        </c:rich>
      </c:tx>
      <c:layout>
        <c:manualLayout>
          <c:xMode val="edge"/>
          <c:yMode val="edge"/>
          <c:x val="0.25212051618547682"/>
          <c:y val="2.1668853893263347E-2"/>
        </c:manualLayout>
      </c:layout>
      <c:overlay val="0"/>
    </c:title>
    <c:autoTitleDeleted val="0"/>
    <c:plotArea>
      <c:layout/>
      <c:scatterChart>
        <c:scatterStyle val="lineMarker"/>
        <c:varyColors val="0"/>
        <c:ser>
          <c:idx val="0"/>
          <c:order val="0"/>
          <c:tx>
            <c:strRef>
              <c:f>'[Climate_Project(5-PWM).xls]PWM-Snowfall'!$B$1</c:f>
              <c:strCache>
                <c:ptCount val="1"/>
                <c:pt idx="0">
                  <c:v>Seasonal Snowfall</c:v>
                </c:pt>
              </c:strCache>
            </c:strRef>
          </c:tx>
          <c:spPr>
            <a:ln w="28575">
              <a:noFill/>
            </a:ln>
          </c:spPr>
          <c:trendline>
            <c:spPr>
              <a:ln w="38100">
                <a:solidFill>
                  <a:srgbClr val="00B050"/>
                </a:solidFill>
              </a:ln>
            </c:spPr>
            <c:trendlineType val="linear"/>
            <c:dispRSqr val="0"/>
            <c:dispEq val="0"/>
          </c:trendline>
          <c:xVal>
            <c:numRef>
              <c:f>'[Climate_Project(5-PWM).xls]PWM-Snowfall'!$A$2:$A$84</c:f>
              <c:numCache>
                <c:formatCode>General</c:formatCode>
                <c:ptCount val="83"/>
                <c:pt idx="0">
                  <c:v>1932</c:v>
                </c:pt>
                <c:pt idx="1">
                  <c:v>1933</c:v>
                </c:pt>
                <c:pt idx="2">
                  <c:v>1934</c:v>
                </c:pt>
                <c:pt idx="3">
                  <c:v>1935</c:v>
                </c:pt>
                <c:pt idx="4">
                  <c:v>1936</c:v>
                </c:pt>
                <c:pt idx="5">
                  <c:v>1937</c:v>
                </c:pt>
                <c:pt idx="6">
                  <c:v>1938</c:v>
                </c:pt>
                <c:pt idx="7">
                  <c:v>1939</c:v>
                </c:pt>
                <c:pt idx="8">
                  <c:v>1940</c:v>
                </c:pt>
                <c:pt idx="9">
                  <c:v>1941</c:v>
                </c:pt>
                <c:pt idx="10">
                  <c:v>1942</c:v>
                </c:pt>
                <c:pt idx="11">
                  <c:v>1943</c:v>
                </c:pt>
                <c:pt idx="12">
                  <c:v>1944</c:v>
                </c:pt>
                <c:pt idx="13">
                  <c:v>1945</c:v>
                </c:pt>
                <c:pt idx="14">
                  <c:v>1946</c:v>
                </c:pt>
                <c:pt idx="15">
                  <c:v>1947</c:v>
                </c:pt>
                <c:pt idx="16">
                  <c:v>1948</c:v>
                </c:pt>
                <c:pt idx="17">
                  <c:v>1949</c:v>
                </c:pt>
                <c:pt idx="18">
                  <c:v>1950</c:v>
                </c:pt>
                <c:pt idx="19">
                  <c:v>1951</c:v>
                </c:pt>
                <c:pt idx="20">
                  <c:v>1952</c:v>
                </c:pt>
                <c:pt idx="21">
                  <c:v>1953</c:v>
                </c:pt>
                <c:pt idx="22">
                  <c:v>1954</c:v>
                </c:pt>
                <c:pt idx="23">
                  <c:v>1955</c:v>
                </c:pt>
                <c:pt idx="24">
                  <c:v>1956</c:v>
                </c:pt>
                <c:pt idx="25">
                  <c:v>1957</c:v>
                </c:pt>
                <c:pt idx="26">
                  <c:v>1958</c:v>
                </c:pt>
                <c:pt idx="27">
                  <c:v>1959</c:v>
                </c:pt>
                <c:pt idx="28">
                  <c:v>1960</c:v>
                </c:pt>
                <c:pt idx="29">
                  <c:v>1961</c:v>
                </c:pt>
                <c:pt idx="30">
                  <c:v>1962</c:v>
                </c:pt>
                <c:pt idx="31">
                  <c:v>1963</c:v>
                </c:pt>
                <c:pt idx="32">
                  <c:v>1964</c:v>
                </c:pt>
                <c:pt idx="33">
                  <c:v>1965</c:v>
                </c:pt>
                <c:pt idx="34">
                  <c:v>1966</c:v>
                </c:pt>
                <c:pt idx="35">
                  <c:v>1967</c:v>
                </c:pt>
                <c:pt idx="36">
                  <c:v>1968</c:v>
                </c:pt>
                <c:pt idx="37">
                  <c:v>1969</c:v>
                </c:pt>
                <c:pt idx="38">
                  <c:v>1970</c:v>
                </c:pt>
                <c:pt idx="39">
                  <c:v>1971</c:v>
                </c:pt>
                <c:pt idx="40">
                  <c:v>1972</c:v>
                </c:pt>
                <c:pt idx="41">
                  <c:v>1973</c:v>
                </c:pt>
                <c:pt idx="42">
                  <c:v>1974</c:v>
                </c:pt>
                <c:pt idx="43">
                  <c:v>1975</c:v>
                </c:pt>
                <c:pt idx="44">
                  <c:v>1976</c:v>
                </c:pt>
                <c:pt idx="45">
                  <c:v>1977</c:v>
                </c:pt>
                <c:pt idx="46">
                  <c:v>1978</c:v>
                </c:pt>
                <c:pt idx="47">
                  <c:v>1979</c:v>
                </c:pt>
                <c:pt idx="48">
                  <c:v>1980</c:v>
                </c:pt>
                <c:pt idx="49">
                  <c:v>1981</c:v>
                </c:pt>
                <c:pt idx="50">
                  <c:v>1982</c:v>
                </c:pt>
                <c:pt idx="51">
                  <c:v>1983</c:v>
                </c:pt>
                <c:pt idx="52">
                  <c:v>1984</c:v>
                </c:pt>
                <c:pt idx="53">
                  <c:v>1985</c:v>
                </c:pt>
                <c:pt idx="54">
                  <c:v>1986</c:v>
                </c:pt>
                <c:pt idx="55">
                  <c:v>1987</c:v>
                </c:pt>
                <c:pt idx="56">
                  <c:v>1988</c:v>
                </c:pt>
                <c:pt idx="57">
                  <c:v>1989</c:v>
                </c:pt>
                <c:pt idx="58">
                  <c:v>1990</c:v>
                </c:pt>
                <c:pt idx="59">
                  <c:v>1991</c:v>
                </c:pt>
                <c:pt idx="60">
                  <c:v>1992</c:v>
                </c:pt>
                <c:pt idx="61">
                  <c:v>1993</c:v>
                </c:pt>
                <c:pt idx="62">
                  <c:v>1994</c:v>
                </c:pt>
                <c:pt idx="63">
                  <c:v>1995</c:v>
                </c:pt>
                <c:pt idx="64">
                  <c:v>1996</c:v>
                </c:pt>
                <c:pt idx="65">
                  <c:v>1997</c:v>
                </c:pt>
                <c:pt idx="66">
                  <c:v>1998</c:v>
                </c:pt>
                <c:pt idx="67">
                  <c:v>1999</c:v>
                </c:pt>
                <c:pt idx="68">
                  <c:v>2000</c:v>
                </c:pt>
                <c:pt idx="69">
                  <c:v>2001</c:v>
                </c:pt>
                <c:pt idx="70">
                  <c:v>2002</c:v>
                </c:pt>
                <c:pt idx="71">
                  <c:v>2003</c:v>
                </c:pt>
                <c:pt idx="72">
                  <c:v>2004</c:v>
                </c:pt>
                <c:pt idx="73">
                  <c:v>2005</c:v>
                </c:pt>
                <c:pt idx="74">
                  <c:v>2006</c:v>
                </c:pt>
                <c:pt idx="75">
                  <c:v>2007</c:v>
                </c:pt>
                <c:pt idx="76">
                  <c:v>2008</c:v>
                </c:pt>
                <c:pt idx="77">
                  <c:v>2009</c:v>
                </c:pt>
                <c:pt idx="78">
                  <c:v>2010</c:v>
                </c:pt>
                <c:pt idx="79">
                  <c:v>2011</c:v>
                </c:pt>
                <c:pt idx="80">
                  <c:v>2012</c:v>
                </c:pt>
                <c:pt idx="81">
                  <c:v>2013</c:v>
                </c:pt>
                <c:pt idx="82">
                  <c:v>2014</c:v>
                </c:pt>
              </c:numCache>
            </c:numRef>
          </c:xVal>
          <c:yVal>
            <c:numRef>
              <c:f>'[Climate_Project(5-PWM).xls]PWM-Snowfall'!$B$2:$B$84</c:f>
              <c:numCache>
                <c:formatCode>General</c:formatCode>
                <c:ptCount val="83"/>
                <c:pt idx="0">
                  <c:v>65.2</c:v>
                </c:pt>
                <c:pt idx="1">
                  <c:v>119.1</c:v>
                </c:pt>
                <c:pt idx="2">
                  <c:v>96</c:v>
                </c:pt>
                <c:pt idx="3">
                  <c:v>78.2</c:v>
                </c:pt>
                <c:pt idx="4">
                  <c:v>19.600000000000001</c:v>
                </c:pt>
                <c:pt idx="5">
                  <c:v>45.1</c:v>
                </c:pt>
                <c:pt idx="6">
                  <c:v>80.5</c:v>
                </c:pt>
                <c:pt idx="7">
                  <c:v>57.9</c:v>
                </c:pt>
                <c:pt idx="8">
                  <c:v>60.8</c:v>
                </c:pt>
                <c:pt idx="9">
                  <c:v>39.9</c:v>
                </c:pt>
                <c:pt idx="10">
                  <c:v>56.2</c:v>
                </c:pt>
                <c:pt idx="11">
                  <c:v>69.099999999999994</c:v>
                </c:pt>
                <c:pt idx="12">
                  <c:v>89.3</c:v>
                </c:pt>
                <c:pt idx="13">
                  <c:v>75.900000000000006</c:v>
                </c:pt>
                <c:pt idx="14">
                  <c:v>66.599999999999994</c:v>
                </c:pt>
                <c:pt idx="15">
                  <c:v>78.2</c:v>
                </c:pt>
                <c:pt idx="16">
                  <c:v>44.7</c:v>
                </c:pt>
                <c:pt idx="17">
                  <c:v>71</c:v>
                </c:pt>
                <c:pt idx="18">
                  <c:v>49.4</c:v>
                </c:pt>
                <c:pt idx="19">
                  <c:v>105.5</c:v>
                </c:pt>
                <c:pt idx="20">
                  <c:v>30.9</c:v>
                </c:pt>
                <c:pt idx="21">
                  <c:v>49.7</c:v>
                </c:pt>
                <c:pt idx="22">
                  <c:v>55.6</c:v>
                </c:pt>
                <c:pt idx="23">
                  <c:v>116.5</c:v>
                </c:pt>
                <c:pt idx="24">
                  <c:v>90</c:v>
                </c:pt>
                <c:pt idx="25">
                  <c:v>88.9</c:v>
                </c:pt>
                <c:pt idx="26">
                  <c:v>60.3</c:v>
                </c:pt>
                <c:pt idx="27">
                  <c:v>93.4</c:v>
                </c:pt>
                <c:pt idx="28">
                  <c:v>80.400000000000006</c:v>
                </c:pt>
                <c:pt idx="29">
                  <c:v>91.6</c:v>
                </c:pt>
                <c:pt idx="30">
                  <c:v>80.099999999999994</c:v>
                </c:pt>
                <c:pt idx="31">
                  <c:v>79.599999999999994</c:v>
                </c:pt>
                <c:pt idx="32">
                  <c:v>55.5</c:v>
                </c:pt>
                <c:pt idx="33">
                  <c:v>74.7</c:v>
                </c:pt>
                <c:pt idx="34">
                  <c:v>106.2</c:v>
                </c:pt>
                <c:pt idx="35">
                  <c:v>58.9</c:v>
                </c:pt>
                <c:pt idx="36">
                  <c:v>110</c:v>
                </c:pt>
                <c:pt idx="37">
                  <c:v>68.099999999999994</c:v>
                </c:pt>
                <c:pt idx="38">
                  <c:v>141.5</c:v>
                </c:pt>
                <c:pt idx="39">
                  <c:v>91.7</c:v>
                </c:pt>
                <c:pt idx="40">
                  <c:v>69.7</c:v>
                </c:pt>
                <c:pt idx="41">
                  <c:v>41</c:v>
                </c:pt>
                <c:pt idx="42">
                  <c:v>46.4</c:v>
                </c:pt>
                <c:pt idx="43">
                  <c:v>74.099999999999994</c:v>
                </c:pt>
                <c:pt idx="44">
                  <c:v>88.6</c:v>
                </c:pt>
                <c:pt idx="45">
                  <c:v>77.2</c:v>
                </c:pt>
                <c:pt idx="46">
                  <c:v>92.3</c:v>
                </c:pt>
                <c:pt idx="47">
                  <c:v>27.5</c:v>
                </c:pt>
                <c:pt idx="48">
                  <c:v>38.799999999999997</c:v>
                </c:pt>
                <c:pt idx="49">
                  <c:v>85.3</c:v>
                </c:pt>
                <c:pt idx="50">
                  <c:v>45.3</c:v>
                </c:pt>
                <c:pt idx="51">
                  <c:v>70.599999999999994</c:v>
                </c:pt>
                <c:pt idx="52">
                  <c:v>51.8</c:v>
                </c:pt>
                <c:pt idx="53">
                  <c:v>51.3</c:v>
                </c:pt>
                <c:pt idx="54">
                  <c:v>78.400000000000006</c:v>
                </c:pt>
                <c:pt idx="55">
                  <c:v>62.3</c:v>
                </c:pt>
                <c:pt idx="56">
                  <c:v>30.9</c:v>
                </c:pt>
                <c:pt idx="57">
                  <c:v>69.8</c:v>
                </c:pt>
                <c:pt idx="58">
                  <c:v>32.4</c:v>
                </c:pt>
                <c:pt idx="59">
                  <c:v>58.6</c:v>
                </c:pt>
                <c:pt idx="60">
                  <c:v>115.6</c:v>
                </c:pt>
                <c:pt idx="61">
                  <c:v>76.2</c:v>
                </c:pt>
                <c:pt idx="62">
                  <c:v>38.6</c:v>
                </c:pt>
                <c:pt idx="63">
                  <c:v>123</c:v>
                </c:pt>
                <c:pt idx="64">
                  <c:v>43.3</c:v>
                </c:pt>
                <c:pt idx="65">
                  <c:v>54.5</c:v>
                </c:pt>
                <c:pt idx="66">
                  <c:v>53.5</c:v>
                </c:pt>
                <c:pt idx="67">
                  <c:v>41.1</c:v>
                </c:pt>
                <c:pt idx="68">
                  <c:v>99.3</c:v>
                </c:pt>
                <c:pt idx="69">
                  <c:v>32.6</c:v>
                </c:pt>
                <c:pt idx="70">
                  <c:v>63.9</c:v>
                </c:pt>
                <c:pt idx="71">
                  <c:v>46.7</c:v>
                </c:pt>
                <c:pt idx="72">
                  <c:v>102.1</c:v>
                </c:pt>
                <c:pt idx="73">
                  <c:v>47.3</c:v>
                </c:pt>
                <c:pt idx="74">
                  <c:v>54.9</c:v>
                </c:pt>
                <c:pt idx="75">
                  <c:v>103</c:v>
                </c:pt>
                <c:pt idx="76">
                  <c:v>81.099999999999994</c:v>
                </c:pt>
                <c:pt idx="77">
                  <c:v>37.1</c:v>
                </c:pt>
                <c:pt idx="78">
                  <c:v>78.7</c:v>
                </c:pt>
                <c:pt idx="79" formatCode="0.00">
                  <c:v>43.9</c:v>
                </c:pt>
                <c:pt idx="80">
                  <c:v>98</c:v>
                </c:pt>
                <c:pt idx="81">
                  <c:v>83.7</c:v>
                </c:pt>
                <c:pt idx="82">
                  <c:v>93.9</c:v>
                </c:pt>
              </c:numCache>
            </c:numRef>
          </c:yVal>
          <c:smooth val="0"/>
        </c:ser>
        <c:dLbls>
          <c:showLegendKey val="0"/>
          <c:showVal val="0"/>
          <c:showCatName val="0"/>
          <c:showSerName val="0"/>
          <c:showPercent val="0"/>
          <c:showBubbleSize val="0"/>
        </c:dLbls>
        <c:axId val="172220800"/>
        <c:axId val="172222720"/>
      </c:scatterChart>
      <c:valAx>
        <c:axId val="172220800"/>
        <c:scaling>
          <c:orientation val="minMax"/>
          <c:min val="1930"/>
        </c:scaling>
        <c:delete val="0"/>
        <c:axPos val="b"/>
        <c:majorGridlines/>
        <c:minorGridlines/>
        <c:title>
          <c:tx>
            <c:rich>
              <a:bodyPr/>
              <a:lstStyle/>
              <a:p>
                <a:pPr>
                  <a:defRPr sz="1800">
                    <a:latin typeface="Times New Roman" pitchFamily="18" charset="0"/>
                    <a:cs typeface="Times New Roman" pitchFamily="18" charset="0"/>
                  </a:defRPr>
                </a:pPr>
                <a:r>
                  <a:rPr lang="en-US" sz="1800" dirty="0">
                    <a:latin typeface="Times New Roman" pitchFamily="18" charset="0"/>
                    <a:cs typeface="Times New Roman" pitchFamily="18" charset="0"/>
                  </a:rPr>
                  <a:t>Year (Season)</a:t>
                </a:r>
              </a:p>
            </c:rich>
          </c:tx>
          <c:overlay val="0"/>
        </c:title>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172222720"/>
        <c:crosses val="autoZero"/>
        <c:crossBetween val="midCat"/>
      </c:valAx>
      <c:valAx>
        <c:axId val="172222720"/>
        <c:scaling>
          <c:orientation val="minMax"/>
        </c:scaling>
        <c:delete val="0"/>
        <c:axPos val="l"/>
        <c:majorGridlines/>
        <c:minorGridlines/>
        <c:title>
          <c:tx>
            <c:rich>
              <a:bodyPr/>
              <a:lstStyle/>
              <a:p>
                <a:pPr>
                  <a:defRPr sz="1800">
                    <a:latin typeface="Times New Roman" pitchFamily="18" charset="0"/>
                    <a:cs typeface="Times New Roman" pitchFamily="18" charset="0"/>
                  </a:defRPr>
                </a:pPr>
                <a:r>
                  <a:rPr lang="en-US" sz="1800" dirty="0">
                    <a:latin typeface="Times New Roman" pitchFamily="18" charset="0"/>
                    <a:cs typeface="Times New Roman" pitchFamily="18" charset="0"/>
                  </a:rPr>
                  <a:t>Snowfall (inches)</a:t>
                </a:r>
              </a:p>
            </c:rich>
          </c:tx>
          <c:overlay val="0"/>
        </c:title>
        <c:numFmt formatCode="General" sourceLinked="1"/>
        <c:majorTickMark val="out"/>
        <c:minorTickMark val="none"/>
        <c:tickLblPos val="nextTo"/>
        <c:crossAx val="172220800"/>
        <c:crosses val="autoZero"/>
        <c:crossBetween val="midCat"/>
      </c:valAx>
    </c:plotArea>
    <c:legend>
      <c:legendPos val="r"/>
      <c:layout>
        <c:manualLayout>
          <c:xMode val="edge"/>
          <c:yMode val="edge"/>
          <c:x val="0.80092860551521972"/>
          <c:y val="0.61321057524059486"/>
          <c:w val="0.17328569724239018"/>
          <c:h val="6.7418662510936089E-2"/>
        </c:manualLayout>
      </c:layout>
      <c:overlay val="0"/>
      <c:txPr>
        <a:bodyPr/>
        <a:lstStyle/>
        <a:p>
          <a:pPr>
            <a:defRPr sz="1200">
              <a:latin typeface="Times New Roman" pitchFamily="18" charset="0"/>
              <a:cs typeface="Times New Roman" pitchFamily="18" charset="0"/>
            </a:defRPr>
          </a:pPr>
          <a:endParaRPr lang="en-US"/>
        </a:p>
      </c:txPr>
    </c:legend>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latin typeface="Times New Roman" pitchFamily="18" charset="0"/>
                <a:cs typeface="Times New Roman" pitchFamily="18" charset="0"/>
              </a:defRPr>
            </a:pPr>
            <a:r>
              <a:rPr lang="en-US" sz="1800" dirty="0">
                <a:latin typeface="Times New Roman" pitchFamily="18" charset="0"/>
                <a:cs typeface="Times New Roman" pitchFamily="18" charset="0"/>
              </a:rPr>
              <a:t>Seasonal Snowfall at Burlington Vermont</a:t>
            </a:r>
          </a:p>
          <a:p>
            <a:pPr>
              <a:defRPr sz="1800">
                <a:latin typeface="Times New Roman" pitchFamily="18" charset="0"/>
                <a:cs typeface="Times New Roman" pitchFamily="18" charset="0"/>
              </a:defRPr>
            </a:pPr>
            <a:r>
              <a:rPr lang="en-US" sz="1800" dirty="0" smtClean="0">
                <a:latin typeface="Times New Roman" pitchFamily="18" charset="0"/>
                <a:cs typeface="Times New Roman" pitchFamily="18" charset="0"/>
              </a:rPr>
              <a:t>1932-33 </a:t>
            </a:r>
            <a:r>
              <a:rPr lang="en-US" sz="1800" dirty="0">
                <a:latin typeface="Times New Roman" pitchFamily="18" charset="0"/>
                <a:cs typeface="Times New Roman" pitchFamily="18" charset="0"/>
              </a:rPr>
              <a:t>through 2014-15</a:t>
            </a:r>
          </a:p>
        </c:rich>
      </c:tx>
      <c:layout>
        <c:manualLayout>
          <c:xMode val="edge"/>
          <c:yMode val="edge"/>
          <c:x val="0.20628718285214348"/>
          <c:y val="2.7317555975894074E-2"/>
        </c:manualLayout>
      </c:layout>
      <c:overlay val="0"/>
    </c:title>
    <c:autoTitleDeleted val="0"/>
    <c:plotArea>
      <c:layout/>
      <c:scatterChart>
        <c:scatterStyle val="lineMarker"/>
        <c:varyColors val="0"/>
        <c:ser>
          <c:idx val="0"/>
          <c:order val="0"/>
          <c:tx>
            <c:strRef>
              <c:f>'[Climate_Project(6-BTV).xls]BTV-Snowfall'!$B$1</c:f>
              <c:strCache>
                <c:ptCount val="1"/>
                <c:pt idx="0">
                  <c:v>Seasonal Snowfall</c:v>
                </c:pt>
              </c:strCache>
            </c:strRef>
          </c:tx>
          <c:spPr>
            <a:ln w="28575">
              <a:noFill/>
            </a:ln>
          </c:spPr>
          <c:trendline>
            <c:spPr>
              <a:ln w="38100">
                <a:solidFill>
                  <a:srgbClr val="00B050"/>
                </a:solidFill>
              </a:ln>
            </c:spPr>
            <c:trendlineType val="linear"/>
            <c:dispRSqr val="0"/>
            <c:dispEq val="0"/>
          </c:trendline>
          <c:xVal>
            <c:numRef>
              <c:f>'[Climate_Project(6-BTV).xls]BTV-Snowfall'!$A$2:$A$84</c:f>
              <c:numCache>
                <c:formatCode>General</c:formatCode>
                <c:ptCount val="83"/>
                <c:pt idx="0">
                  <c:v>1932</c:v>
                </c:pt>
                <c:pt idx="1">
                  <c:v>1933</c:v>
                </c:pt>
                <c:pt idx="2">
                  <c:v>1934</c:v>
                </c:pt>
                <c:pt idx="3">
                  <c:v>1935</c:v>
                </c:pt>
                <c:pt idx="4">
                  <c:v>1936</c:v>
                </c:pt>
                <c:pt idx="5">
                  <c:v>1937</c:v>
                </c:pt>
                <c:pt idx="6">
                  <c:v>1938</c:v>
                </c:pt>
                <c:pt idx="7">
                  <c:v>1939</c:v>
                </c:pt>
                <c:pt idx="8">
                  <c:v>1940</c:v>
                </c:pt>
                <c:pt idx="9">
                  <c:v>1941</c:v>
                </c:pt>
                <c:pt idx="10">
                  <c:v>1942</c:v>
                </c:pt>
                <c:pt idx="11">
                  <c:v>1943</c:v>
                </c:pt>
                <c:pt idx="12">
                  <c:v>1944</c:v>
                </c:pt>
                <c:pt idx="13">
                  <c:v>1945</c:v>
                </c:pt>
                <c:pt idx="14">
                  <c:v>1946</c:v>
                </c:pt>
                <c:pt idx="15">
                  <c:v>1947</c:v>
                </c:pt>
                <c:pt idx="16">
                  <c:v>1948</c:v>
                </c:pt>
                <c:pt idx="17">
                  <c:v>1949</c:v>
                </c:pt>
                <c:pt idx="18">
                  <c:v>1950</c:v>
                </c:pt>
                <c:pt idx="19">
                  <c:v>1951</c:v>
                </c:pt>
                <c:pt idx="20">
                  <c:v>1952</c:v>
                </c:pt>
                <c:pt idx="21">
                  <c:v>1953</c:v>
                </c:pt>
                <c:pt idx="22">
                  <c:v>1954</c:v>
                </c:pt>
                <c:pt idx="23">
                  <c:v>1955</c:v>
                </c:pt>
                <c:pt idx="24">
                  <c:v>1956</c:v>
                </c:pt>
                <c:pt idx="25">
                  <c:v>1957</c:v>
                </c:pt>
                <c:pt idx="26">
                  <c:v>1958</c:v>
                </c:pt>
                <c:pt idx="27">
                  <c:v>1959</c:v>
                </c:pt>
                <c:pt idx="28">
                  <c:v>1960</c:v>
                </c:pt>
                <c:pt idx="29">
                  <c:v>1961</c:v>
                </c:pt>
                <c:pt idx="30">
                  <c:v>1962</c:v>
                </c:pt>
                <c:pt idx="31">
                  <c:v>1963</c:v>
                </c:pt>
                <c:pt idx="32">
                  <c:v>1964</c:v>
                </c:pt>
                <c:pt idx="33">
                  <c:v>1965</c:v>
                </c:pt>
                <c:pt idx="34">
                  <c:v>1966</c:v>
                </c:pt>
                <c:pt idx="35">
                  <c:v>1967</c:v>
                </c:pt>
                <c:pt idx="36">
                  <c:v>1968</c:v>
                </c:pt>
                <c:pt idx="37">
                  <c:v>1969</c:v>
                </c:pt>
                <c:pt idx="38">
                  <c:v>1970</c:v>
                </c:pt>
                <c:pt idx="39">
                  <c:v>1971</c:v>
                </c:pt>
                <c:pt idx="40">
                  <c:v>1972</c:v>
                </c:pt>
                <c:pt idx="41">
                  <c:v>1973</c:v>
                </c:pt>
                <c:pt idx="42">
                  <c:v>1974</c:v>
                </c:pt>
                <c:pt idx="43">
                  <c:v>1975</c:v>
                </c:pt>
                <c:pt idx="44">
                  <c:v>1976</c:v>
                </c:pt>
                <c:pt idx="45">
                  <c:v>1977</c:v>
                </c:pt>
                <c:pt idx="46">
                  <c:v>1978</c:v>
                </c:pt>
                <c:pt idx="47">
                  <c:v>1979</c:v>
                </c:pt>
                <c:pt idx="48">
                  <c:v>1980</c:v>
                </c:pt>
                <c:pt idx="49">
                  <c:v>1981</c:v>
                </c:pt>
                <c:pt idx="50">
                  <c:v>1982</c:v>
                </c:pt>
                <c:pt idx="51">
                  <c:v>1983</c:v>
                </c:pt>
                <c:pt idx="52">
                  <c:v>1984</c:v>
                </c:pt>
                <c:pt idx="53">
                  <c:v>1985</c:v>
                </c:pt>
                <c:pt idx="54">
                  <c:v>1986</c:v>
                </c:pt>
                <c:pt idx="55">
                  <c:v>1987</c:v>
                </c:pt>
                <c:pt idx="56">
                  <c:v>1988</c:v>
                </c:pt>
                <c:pt idx="57">
                  <c:v>1989</c:v>
                </c:pt>
                <c:pt idx="58">
                  <c:v>1990</c:v>
                </c:pt>
                <c:pt idx="59">
                  <c:v>1991</c:v>
                </c:pt>
                <c:pt idx="60">
                  <c:v>1992</c:v>
                </c:pt>
                <c:pt idx="61">
                  <c:v>1993</c:v>
                </c:pt>
                <c:pt idx="62">
                  <c:v>1994</c:v>
                </c:pt>
                <c:pt idx="63">
                  <c:v>1995</c:v>
                </c:pt>
                <c:pt idx="64">
                  <c:v>1996</c:v>
                </c:pt>
                <c:pt idx="65">
                  <c:v>1997</c:v>
                </c:pt>
                <c:pt idx="66">
                  <c:v>1998</c:v>
                </c:pt>
                <c:pt idx="67">
                  <c:v>1999</c:v>
                </c:pt>
                <c:pt idx="68">
                  <c:v>2000</c:v>
                </c:pt>
                <c:pt idx="69">
                  <c:v>2001</c:v>
                </c:pt>
                <c:pt idx="70">
                  <c:v>2002</c:v>
                </c:pt>
                <c:pt idx="71">
                  <c:v>2003</c:v>
                </c:pt>
                <c:pt idx="72">
                  <c:v>2004</c:v>
                </c:pt>
                <c:pt idx="73">
                  <c:v>2005</c:v>
                </c:pt>
                <c:pt idx="74">
                  <c:v>2006</c:v>
                </c:pt>
                <c:pt idx="75">
                  <c:v>2007</c:v>
                </c:pt>
                <c:pt idx="76">
                  <c:v>2008</c:v>
                </c:pt>
                <c:pt idx="77">
                  <c:v>2009</c:v>
                </c:pt>
                <c:pt idx="78">
                  <c:v>2010</c:v>
                </c:pt>
                <c:pt idx="79">
                  <c:v>2011</c:v>
                </c:pt>
                <c:pt idx="80">
                  <c:v>2012</c:v>
                </c:pt>
                <c:pt idx="81">
                  <c:v>2013</c:v>
                </c:pt>
                <c:pt idx="82">
                  <c:v>2014</c:v>
                </c:pt>
              </c:numCache>
            </c:numRef>
          </c:xVal>
          <c:yVal>
            <c:numRef>
              <c:f>'[Climate_Project(6-BTV).xls]BTV-Snowfall'!$B$2:$B$84</c:f>
              <c:numCache>
                <c:formatCode>General</c:formatCode>
                <c:ptCount val="83"/>
                <c:pt idx="0">
                  <c:v>47.3</c:v>
                </c:pt>
                <c:pt idx="1">
                  <c:v>75.099999999999994</c:v>
                </c:pt>
                <c:pt idx="2">
                  <c:v>56</c:v>
                </c:pt>
                <c:pt idx="3">
                  <c:v>64.400000000000006</c:v>
                </c:pt>
                <c:pt idx="4">
                  <c:v>63.5</c:v>
                </c:pt>
                <c:pt idx="5">
                  <c:v>45.1</c:v>
                </c:pt>
                <c:pt idx="6">
                  <c:v>74.5</c:v>
                </c:pt>
                <c:pt idx="7">
                  <c:v>55.7</c:v>
                </c:pt>
                <c:pt idx="8">
                  <c:v>58.5</c:v>
                </c:pt>
                <c:pt idx="9">
                  <c:v>57.7</c:v>
                </c:pt>
                <c:pt idx="10">
                  <c:v>49</c:v>
                </c:pt>
                <c:pt idx="11">
                  <c:v>63.4</c:v>
                </c:pt>
                <c:pt idx="12">
                  <c:v>47.6</c:v>
                </c:pt>
                <c:pt idx="13">
                  <c:v>53.4</c:v>
                </c:pt>
                <c:pt idx="14">
                  <c:v>97.5</c:v>
                </c:pt>
                <c:pt idx="15">
                  <c:v>60.6</c:v>
                </c:pt>
                <c:pt idx="16">
                  <c:v>40.700000000000003</c:v>
                </c:pt>
                <c:pt idx="17">
                  <c:v>66.8</c:v>
                </c:pt>
                <c:pt idx="18">
                  <c:v>50.5</c:v>
                </c:pt>
                <c:pt idx="19">
                  <c:v>82.6</c:v>
                </c:pt>
                <c:pt idx="20">
                  <c:v>57.2</c:v>
                </c:pt>
                <c:pt idx="21">
                  <c:v>83.6</c:v>
                </c:pt>
                <c:pt idx="22">
                  <c:v>82.4</c:v>
                </c:pt>
                <c:pt idx="23">
                  <c:v>82.7</c:v>
                </c:pt>
                <c:pt idx="24">
                  <c:v>55.4</c:v>
                </c:pt>
                <c:pt idx="25">
                  <c:v>94.9</c:v>
                </c:pt>
                <c:pt idx="26">
                  <c:v>87.3</c:v>
                </c:pt>
                <c:pt idx="27">
                  <c:v>73.400000000000006</c:v>
                </c:pt>
                <c:pt idx="28">
                  <c:v>51.6</c:v>
                </c:pt>
                <c:pt idx="29">
                  <c:v>76.8</c:v>
                </c:pt>
                <c:pt idx="30">
                  <c:v>72.599999999999994</c:v>
                </c:pt>
                <c:pt idx="31">
                  <c:v>56.4</c:v>
                </c:pt>
                <c:pt idx="32">
                  <c:v>49.4</c:v>
                </c:pt>
                <c:pt idx="33">
                  <c:v>111.6</c:v>
                </c:pt>
                <c:pt idx="34">
                  <c:v>85.1</c:v>
                </c:pt>
                <c:pt idx="35">
                  <c:v>85.1</c:v>
                </c:pt>
                <c:pt idx="36">
                  <c:v>96.3</c:v>
                </c:pt>
                <c:pt idx="37">
                  <c:v>104.6</c:v>
                </c:pt>
                <c:pt idx="38">
                  <c:v>145.4</c:v>
                </c:pt>
                <c:pt idx="39">
                  <c:v>108.9</c:v>
                </c:pt>
                <c:pt idx="40">
                  <c:v>89.7</c:v>
                </c:pt>
                <c:pt idx="41">
                  <c:v>95.9</c:v>
                </c:pt>
                <c:pt idx="42">
                  <c:v>90.9</c:v>
                </c:pt>
                <c:pt idx="43">
                  <c:v>89.7</c:v>
                </c:pt>
                <c:pt idx="44">
                  <c:v>77.7</c:v>
                </c:pt>
                <c:pt idx="45">
                  <c:v>99.4</c:v>
                </c:pt>
                <c:pt idx="46">
                  <c:v>84.3</c:v>
                </c:pt>
                <c:pt idx="47">
                  <c:v>39.6</c:v>
                </c:pt>
                <c:pt idx="48">
                  <c:v>64.7</c:v>
                </c:pt>
                <c:pt idx="49">
                  <c:v>81.5</c:v>
                </c:pt>
                <c:pt idx="50">
                  <c:v>80.5</c:v>
                </c:pt>
                <c:pt idx="51">
                  <c:v>64.5</c:v>
                </c:pt>
                <c:pt idx="52">
                  <c:v>91.4</c:v>
                </c:pt>
                <c:pt idx="53">
                  <c:v>86.2</c:v>
                </c:pt>
                <c:pt idx="54">
                  <c:v>67.7</c:v>
                </c:pt>
                <c:pt idx="55">
                  <c:v>64.400000000000006</c:v>
                </c:pt>
                <c:pt idx="56">
                  <c:v>40.4</c:v>
                </c:pt>
                <c:pt idx="57">
                  <c:v>76.7</c:v>
                </c:pt>
                <c:pt idx="58">
                  <c:v>42.5</c:v>
                </c:pt>
                <c:pt idx="59">
                  <c:v>79.2</c:v>
                </c:pt>
                <c:pt idx="60">
                  <c:v>116.9</c:v>
                </c:pt>
                <c:pt idx="61">
                  <c:v>107.2</c:v>
                </c:pt>
                <c:pt idx="62">
                  <c:v>60.5</c:v>
                </c:pt>
                <c:pt idx="63">
                  <c:v>99.1</c:v>
                </c:pt>
                <c:pt idx="64">
                  <c:v>95</c:v>
                </c:pt>
                <c:pt idx="65">
                  <c:v>93.9</c:v>
                </c:pt>
                <c:pt idx="66">
                  <c:v>70.7</c:v>
                </c:pt>
                <c:pt idx="67">
                  <c:v>76.400000000000006</c:v>
                </c:pt>
                <c:pt idx="68">
                  <c:v>122.4</c:v>
                </c:pt>
                <c:pt idx="69">
                  <c:v>56.2</c:v>
                </c:pt>
                <c:pt idx="70">
                  <c:v>83</c:v>
                </c:pt>
                <c:pt idx="71">
                  <c:v>94.7</c:v>
                </c:pt>
                <c:pt idx="72">
                  <c:v>89.7</c:v>
                </c:pt>
                <c:pt idx="73">
                  <c:v>70.400000000000006</c:v>
                </c:pt>
                <c:pt idx="74">
                  <c:v>94.6</c:v>
                </c:pt>
                <c:pt idx="75">
                  <c:v>120.2</c:v>
                </c:pt>
                <c:pt idx="76">
                  <c:v>91.4</c:v>
                </c:pt>
                <c:pt idx="77">
                  <c:v>96.5</c:v>
                </c:pt>
                <c:pt idx="78">
                  <c:v>128.4</c:v>
                </c:pt>
                <c:pt idx="79" formatCode="0.00">
                  <c:v>37.700000000000003</c:v>
                </c:pt>
                <c:pt idx="80">
                  <c:v>82.9</c:v>
                </c:pt>
                <c:pt idx="81">
                  <c:v>86.5</c:v>
                </c:pt>
                <c:pt idx="82">
                  <c:v>83.4</c:v>
                </c:pt>
              </c:numCache>
            </c:numRef>
          </c:yVal>
          <c:smooth val="0"/>
        </c:ser>
        <c:dLbls>
          <c:showLegendKey val="0"/>
          <c:showVal val="0"/>
          <c:showCatName val="0"/>
          <c:showSerName val="0"/>
          <c:showPercent val="0"/>
          <c:showBubbleSize val="0"/>
        </c:dLbls>
        <c:axId val="218583424"/>
        <c:axId val="218585344"/>
      </c:scatterChart>
      <c:valAx>
        <c:axId val="218583424"/>
        <c:scaling>
          <c:orientation val="minMax"/>
          <c:min val="1930"/>
        </c:scaling>
        <c:delete val="0"/>
        <c:axPos val="b"/>
        <c:majorGridlines/>
        <c:minorGridlines/>
        <c:title>
          <c:tx>
            <c:rich>
              <a:bodyPr/>
              <a:lstStyle/>
              <a:p>
                <a:pPr>
                  <a:defRPr sz="1800">
                    <a:latin typeface="Times New Roman" pitchFamily="18" charset="0"/>
                    <a:cs typeface="Times New Roman" pitchFamily="18" charset="0"/>
                  </a:defRPr>
                </a:pPr>
                <a:r>
                  <a:rPr lang="en-US" sz="1800" dirty="0">
                    <a:latin typeface="Times New Roman" pitchFamily="18" charset="0"/>
                    <a:cs typeface="Times New Roman" pitchFamily="18" charset="0"/>
                  </a:rPr>
                  <a:t>Year (Season)</a:t>
                </a:r>
              </a:p>
            </c:rich>
          </c:tx>
          <c:overlay val="0"/>
        </c:title>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218585344"/>
        <c:crosses val="autoZero"/>
        <c:crossBetween val="midCat"/>
      </c:valAx>
      <c:valAx>
        <c:axId val="218585344"/>
        <c:scaling>
          <c:orientation val="minMax"/>
        </c:scaling>
        <c:delete val="0"/>
        <c:axPos val="l"/>
        <c:majorGridlines/>
        <c:minorGridlines/>
        <c:title>
          <c:tx>
            <c:rich>
              <a:bodyPr/>
              <a:lstStyle/>
              <a:p>
                <a:pPr>
                  <a:defRPr sz="1800">
                    <a:latin typeface="Times New Roman" pitchFamily="18" charset="0"/>
                    <a:cs typeface="Times New Roman" pitchFamily="18" charset="0"/>
                  </a:defRPr>
                </a:pPr>
                <a:r>
                  <a:rPr lang="en-US" sz="1800" dirty="0">
                    <a:latin typeface="Times New Roman" pitchFamily="18" charset="0"/>
                    <a:cs typeface="Times New Roman" pitchFamily="18" charset="0"/>
                  </a:rPr>
                  <a:t>Snowfall (inches)</a:t>
                </a:r>
              </a:p>
            </c:rich>
          </c:tx>
          <c:overlay val="0"/>
        </c:title>
        <c:numFmt formatCode="General" sourceLinked="1"/>
        <c:majorTickMark val="out"/>
        <c:minorTickMark val="none"/>
        <c:tickLblPos val="nextTo"/>
        <c:crossAx val="218583424"/>
        <c:crosses val="autoZero"/>
        <c:crossBetween val="midCat"/>
      </c:valAx>
    </c:plotArea>
    <c:legend>
      <c:legendPos val="r"/>
      <c:layout>
        <c:manualLayout>
          <c:xMode val="edge"/>
          <c:yMode val="edge"/>
          <c:x val="0.80092860551521972"/>
          <c:y val="0.61321057524059486"/>
          <c:w val="0.17328569724239018"/>
          <c:h val="6.7418662510936089E-2"/>
        </c:manualLayout>
      </c:layout>
      <c:overlay val="0"/>
      <c:txPr>
        <a:bodyPr/>
        <a:lstStyle/>
        <a:p>
          <a:pPr>
            <a:defRPr sz="1200">
              <a:latin typeface="Times New Roman" pitchFamily="18" charset="0"/>
              <a:cs typeface="Times New Roman" pitchFamily="18" charset="0"/>
            </a:defRPr>
          </a:pPr>
          <a:endParaRPr lang="en-US"/>
        </a:p>
      </c:txPr>
    </c:legend>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0.1028</cdr:x>
      <cdr:y>0.13704</cdr:y>
    </cdr:from>
    <cdr:to>
      <cdr:x>0.50473</cdr:x>
      <cdr:y>0.24475</cdr:y>
    </cdr:to>
    <cdr:sp macro="" textlink="">
      <cdr:nvSpPr>
        <cdr:cNvPr id="2" name="TextBox 16"/>
        <cdr:cNvSpPr txBox="1"/>
      </cdr:nvSpPr>
      <cdr:spPr>
        <a:xfrm xmlns:a="http://schemas.openxmlformats.org/drawingml/2006/main">
          <a:off x="939800" y="939800"/>
          <a:ext cx="3674532" cy="738664"/>
        </a:xfrm>
        <a:prstGeom xmlns:a="http://schemas.openxmlformats.org/drawingml/2006/main" prst="rect">
          <a:avLst/>
        </a:prstGeom>
      </cdr:spPr>
      <cdr:style>
        <a:lnRef xmlns:a="http://schemas.openxmlformats.org/drawingml/2006/main" idx="1">
          <a:schemeClr val="accent1"/>
        </a:lnRef>
        <a:fillRef xmlns:a="http://schemas.openxmlformats.org/drawingml/2006/main" idx="2">
          <a:schemeClr val="accent1"/>
        </a:fillRef>
        <a:effectRef xmlns:a="http://schemas.openxmlformats.org/drawingml/2006/main" idx="1">
          <a:schemeClr val="accent1"/>
        </a:effectRef>
        <a:fontRef xmlns:a="http://schemas.openxmlformats.org/drawingml/2006/main" idx="minor">
          <a:schemeClr val="dk1"/>
        </a:fontRef>
      </cdr:style>
      <cdr:txBody>
        <a:bodyPr xmlns:a="http://schemas.openxmlformats.org/drawingml/2006/main" wrap="square" rtlCol="0">
          <a:sp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1400" b="1" dirty="0" smtClean="0"/>
            <a:t>Mixed nuts!  </a:t>
          </a:r>
        </a:p>
        <a:p xmlns:a="http://schemas.openxmlformats.org/drawingml/2006/main">
          <a:pPr algn="ctr"/>
          <a:r>
            <a:rPr lang="en-US" sz="1400" b="1" dirty="0" smtClean="0"/>
            <a:t>Some above normal &amp; a few below normal snowfall</a:t>
          </a:r>
          <a:endParaRPr lang="en-US" sz="14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0.09722</cdr:x>
      <cdr:y>0.12963</cdr:y>
    </cdr:from>
    <cdr:to>
      <cdr:x>0.47222</cdr:x>
      <cdr:y>0.23734</cdr:y>
    </cdr:to>
    <cdr:sp macro="" textlink="">
      <cdr:nvSpPr>
        <cdr:cNvPr id="2" name="TextBox 16"/>
        <cdr:cNvSpPr txBox="1"/>
      </cdr:nvSpPr>
      <cdr:spPr>
        <a:xfrm xmlns:a="http://schemas.openxmlformats.org/drawingml/2006/main">
          <a:off x="889000" y="889000"/>
          <a:ext cx="3429000" cy="738664"/>
        </a:xfrm>
        <a:prstGeom xmlns:a="http://schemas.openxmlformats.org/drawingml/2006/main" prst="rect">
          <a:avLst/>
        </a:prstGeom>
      </cdr:spPr>
      <cdr:style>
        <a:lnRef xmlns:a="http://schemas.openxmlformats.org/drawingml/2006/main" idx="1">
          <a:schemeClr val="accent1"/>
        </a:lnRef>
        <a:fillRef xmlns:a="http://schemas.openxmlformats.org/drawingml/2006/main" idx="2">
          <a:schemeClr val="accent1"/>
        </a:fillRef>
        <a:effectRef xmlns:a="http://schemas.openxmlformats.org/drawingml/2006/main" idx="1">
          <a:schemeClr val="accent1"/>
        </a:effectRef>
        <a:fontRef xmlns:a="http://schemas.openxmlformats.org/drawingml/2006/main" idx="minor">
          <a:schemeClr val="dk1"/>
        </a:fontRef>
      </cdr:style>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xmlns:a="http://schemas.openxmlformats.org/drawingml/2006/main">
          <a:pPr algn="ctr"/>
          <a:r>
            <a:rPr lang="en-US" sz="1400" b="1" dirty="0" smtClean="0"/>
            <a:t>Mixed nuts!  </a:t>
          </a:r>
        </a:p>
        <a:p xmlns:a="http://schemas.openxmlformats.org/drawingml/2006/main">
          <a:pPr algn="ctr"/>
          <a:r>
            <a:rPr lang="en-US" sz="1400" b="1" dirty="0" smtClean="0"/>
            <a:t>Some above normal &amp; a few way below normal snowfall</a:t>
          </a:r>
          <a:endParaRPr lang="en-US" sz="1400" b="1" dirty="0"/>
        </a:p>
      </cdr:txBody>
    </cdr:sp>
  </cdr:relSizeAnchor>
</c:userShapes>
</file>

<file path=ppt/drawings/drawing3.xml><?xml version="1.0" encoding="utf-8"?>
<c:userShapes xmlns:c="http://schemas.openxmlformats.org/drawingml/2006/chart">
  <cdr:relSizeAnchor xmlns:cdr="http://schemas.openxmlformats.org/drawingml/2006/chartDrawing">
    <cdr:from>
      <cdr:x>0.09722</cdr:x>
      <cdr:y>0.13035</cdr:y>
    </cdr:from>
    <cdr:to>
      <cdr:x>0.47222</cdr:x>
      <cdr:y>0.17548</cdr:y>
    </cdr:to>
    <cdr:sp macro="" textlink="">
      <cdr:nvSpPr>
        <cdr:cNvPr id="2" name="TextBox 16"/>
        <cdr:cNvSpPr txBox="1"/>
      </cdr:nvSpPr>
      <cdr:spPr>
        <a:xfrm xmlns:a="http://schemas.openxmlformats.org/drawingml/2006/main">
          <a:off x="889000" y="889000"/>
          <a:ext cx="3429000" cy="307777"/>
        </a:xfrm>
        <a:prstGeom xmlns:a="http://schemas.openxmlformats.org/drawingml/2006/main" prst="rect">
          <a:avLst/>
        </a:prstGeom>
      </cdr:spPr>
      <cdr:style>
        <a:lnRef xmlns:a="http://schemas.openxmlformats.org/drawingml/2006/main" idx="1">
          <a:schemeClr val="accent1"/>
        </a:lnRef>
        <a:fillRef xmlns:a="http://schemas.openxmlformats.org/drawingml/2006/main" idx="2">
          <a:schemeClr val="accent1"/>
        </a:fillRef>
        <a:effectRef xmlns:a="http://schemas.openxmlformats.org/drawingml/2006/main" idx="1">
          <a:schemeClr val="accent1"/>
        </a:effectRef>
        <a:fontRef xmlns:a="http://schemas.openxmlformats.org/drawingml/2006/main" idx="minor">
          <a:schemeClr val="dk1"/>
        </a:fontRef>
      </cdr:style>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xmlns:a="http://schemas.openxmlformats.org/drawingml/2006/main">
          <a:pPr algn="ctr"/>
          <a:r>
            <a:rPr lang="en-US" sz="1400" b="1" dirty="0" smtClean="0"/>
            <a:t>Generally above normal snowfall</a:t>
          </a:r>
          <a:endParaRPr lang="en-US" sz="14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2603" cy="465615"/>
          </a:xfrm>
          <a:prstGeom prst="rect">
            <a:avLst/>
          </a:prstGeom>
        </p:spPr>
        <p:txBody>
          <a:bodyPr vert="horz" lIns="91541" tIns="45770" rIns="91541" bIns="45770" rtlCol="0"/>
          <a:lstStyle>
            <a:lvl1pPr algn="l">
              <a:defRPr sz="1200"/>
            </a:lvl1pPr>
          </a:lstStyle>
          <a:p>
            <a:endParaRPr lang="en-US" dirty="0"/>
          </a:p>
        </p:txBody>
      </p:sp>
      <p:sp>
        <p:nvSpPr>
          <p:cNvPr id="3" name="Date Placeholder 2"/>
          <p:cNvSpPr>
            <a:spLocks noGrp="1"/>
          </p:cNvSpPr>
          <p:nvPr>
            <p:ph type="dt" sz="quarter" idx="1"/>
          </p:nvPr>
        </p:nvSpPr>
        <p:spPr>
          <a:xfrm>
            <a:off x="3975733" y="0"/>
            <a:ext cx="3042603" cy="465615"/>
          </a:xfrm>
          <a:prstGeom prst="rect">
            <a:avLst/>
          </a:prstGeom>
        </p:spPr>
        <p:txBody>
          <a:bodyPr vert="horz" lIns="91541" tIns="45770" rIns="91541" bIns="45770" rtlCol="0"/>
          <a:lstStyle>
            <a:lvl1pPr algn="r">
              <a:defRPr sz="1200"/>
            </a:lvl1pPr>
          </a:lstStyle>
          <a:p>
            <a:fld id="{FB4082D6-0420-49BE-AF6B-C9D9E6AEAD70}" type="datetimeFigureOut">
              <a:rPr lang="en-US" smtClean="0"/>
              <a:t>10/25/2016</a:t>
            </a:fld>
            <a:endParaRPr lang="en-US" dirty="0"/>
          </a:p>
        </p:txBody>
      </p:sp>
      <p:sp>
        <p:nvSpPr>
          <p:cNvPr id="4" name="Footer Placeholder 3"/>
          <p:cNvSpPr>
            <a:spLocks noGrp="1"/>
          </p:cNvSpPr>
          <p:nvPr>
            <p:ph type="ftr" sz="quarter" idx="2"/>
          </p:nvPr>
        </p:nvSpPr>
        <p:spPr>
          <a:xfrm>
            <a:off x="1" y="8838722"/>
            <a:ext cx="3042603" cy="465615"/>
          </a:xfrm>
          <a:prstGeom prst="rect">
            <a:avLst/>
          </a:prstGeom>
        </p:spPr>
        <p:txBody>
          <a:bodyPr vert="horz" lIns="91541" tIns="45770" rIns="91541" bIns="4577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5733" y="8838722"/>
            <a:ext cx="3042603" cy="465615"/>
          </a:xfrm>
          <a:prstGeom prst="rect">
            <a:avLst/>
          </a:prstGeom>
        </p:spPr>
        <p:txBody>
          <a:bodyPr vert="horz" lIns="91541" tIns="45770" rIns="91541" bIns="45770" rtlCol="0" anchor="b"/>
          <a:lstStyle>
            <a:lvl1pPr algn="r">
              <a:defRPr sz="1200"/>
            </a:lvl1pPr>
          </a:lstStyle>
          <a:p>
            <a:fld id="{C7C1EC48-8470-45FA-A98F-62620F005C90}" type="slidenum">
              <a:rPr lang="en-US" smtClean="0"/>
              <a:t>‹#›</a:t>
            </a:fld>
            <a:endParaRPr lang="en-US" dirty="0"/>
          </a:p>
        </p:txBody>
      </p:sp>
    </p:spTree>
    <p:extLst>
      <p:ext uri="{BB962C8B-B14F-4D97-AF65-F5344CB8AC3E}">
        <p14:creationId xmlns:p14="http://schemas.microsoft.com/office/powerpoint/2010/main" val="621386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79" tIns="46640" rIns="93279" bIns="46640" rtlCol="0"/>
          <a:lstStyle>
            <a:lvl1pPr algn="l">
              <a:defRPr sz="1200"/>
            </a:lvl1pPr>
          </a:lstStyle>
          <a:p>
            <a:endParaRPr lang="en-US" dirty="0"/>
          </a:p>
        </p:txBody>
      </p:sp>
      <p:sp>
        <p:nvSpPr>
          <p:cNvPr id="3" name="Date Placeholder 2"/>
          <p:cNvSpPr>
            <a:spLocks noGrp="1"/>
          </p:cNvSpPr>
          <p:nvPr>
            <p:ph type="dt" idx="1"/>
          </p:nvPr>
        </p:nvSpPr>
        <p:spPr>
          <a:xfrm>
            <a:off x="3976333" y="0"/>
            <a:ext cx="3041968" cy="465296"/>
          </a:xfrm>
          <a:prstGeom prst="rect">
            <a:avLst/>
          </a:prstGeom>
        </p:spPr>
        <p:txBody>
          <a:bodyPr vert="horz" lIns="93279" tIns="46640" rIns="93279" bIns="46640" rtlCol="0"/>
          <a:lstStyle>
            <a:lvl1pPr algn="r">
              <a:defRPr sz="1200"/>
            </a:lvl1pPr>
          </a:lstStyle>
          <a:p>
            <a:fld id="{14E2B4E9-9A55-451F-88EB-6446BD630BA8}" type="datetimeFigureOut">
              <a:rPr lang="en-US" smtClean="0"/>
              <a:t>10/25/2016</a:t>
            </a:fld>
            <a:endParaRPr lang="en-US" dirty="0"/>
          </a:p>
        </p:txBody>
      </p:sp>
      <p:sp>
        <p:nvSpPr>
          <p:cNvPr id="4" name="Slide Image Placeholder 3"/>
          <p:cNvSpPr>
            <a:spLocks noGrp="1" noRot="1" noChangeAspect="1"/>
          </p:cNvSpPr>
          <p:nvPr>
            <p:ph type="sldImg" idx="2"/>
          </p:nvPr>
        </p:nvSpPr>
        <p:spPr>
          <a:xfrm>
            <a:off x="1182688" y="696913"/>
            <a:ext cx="4654550" cy="3490912"/>
          </a:xfrm>
          <a:prstGeom prst="rect">
            <a:avLst/>
          </a:prstGeom>
          <a:noFill/>
          <a:ln w="12700">
            <a:solidFill>
              <a:prstClr val="black"/>
            </a:solidFill>
          </a:ln>
        </p:spPr>
        <p:txBody>
          <a:bodyPr vert="horz" lIns="93279" tIns="46640" rIns="93279" bIns="46640" rtlCol="0" anchor="ctr"/>
          <a:lstStyle/>
          <a:p>
            <a:endParaRPr lang="en-US" dirty="0"/>
          </a:p>
        </p:txBody>
      </p:sp>
      <p:sp>
        <p:nvSpPr>
          <p:cNvPr id="5" name="Notes Placeholder 4"/>
          <p:cNvSpPr>
            <a:spLocks noGrp="1"/>
          </p:cNvSpPr>
          <p:nvPr>
            <p:ph type="body" sz="quarter" idx="3"/>
          </p:nvPr>
        </p:nvSpPr>
        <p:spPr>
          <a:xfrm>
            <a:off x="701993" y="4420315"/>
            <a:ext cx="5615940" cy="4187666"/>
          </a:xfrm>
          <a:prstGeom prst="rect">
            <a:avLst/>
          </a:prstGeom>
        </p:spPr>
        <p:txBody>
          <a:bodyPr vert="horz" lIns="93279" tIns="46640" rIns="93279" bIns="4664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9014"/>
            <a:ext cx="3041968" cy="465296"/>
          </a:xfrm>
          <a:prstGeom prst="rect">
            <a:avLst/>
          </a:prstGeom>
        </p:spPr>
        <p:txBody>
          <a:bodyPr vert="horz" lIns="93279" tIns="46640" rIns="93279" bIns="4664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6333" y="8839014"/>
            <a:ext cx="3041968" cy="465296"/>
          </a:xfrm>
          <a:prstGeom prst="rect">
            <a:avLst/>
          </a:prstGeom>
        </p:spPr>
        <p:txBody>
          <a:bodyPr vert="horz" lIns="93279" tIns="46640" rIns="93279" bIns="46640" rtlCol="0" anchor="b"/>
          <a:lstStyle>
            <a:lvl1pPr algn="r">
              <a:defRPr sz="1200"/>
            </a:lvl1pPr>
          </a:lstStyle>
          <a:p>
            <a:fld id="{8C50B573-C1EF-47CD-B70B-A1894137A67B}" type="slidenum">
              <a:rPr lang="en-US" smtClean="0"/>
              <a:t>‹#›</a:t>
            </a:fld>
            <a:endParaRPr lang="en-US" dirty="0"/>
          </a:p>
        </p:txBody>
      </p:sp>
    </p:spTree>
    <p:extLst>
      <p:ext uri="{BB962C8B-B14F-4D97-AF65-F5344CB8AC3E}">
        <p14:creationId xmlns:p14="http://schemas.microsoft.com/office/powerpoint/2010/main" val="1648669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740951-FE7F-47A1-B44C-E4F1AC474B4D}" type="slidenum">
              <a:rPr lang="en-US" smtClean="0"/>
              <a:pPr/>
              <a:t>3</a:t>
            </a:fld>
            <a:endParaRPr lang="en-US" dirty="0"/>
          </a:p>
        </p:txBody>
      </p:sp>
    </p:spTree>
    <p:extLst>
      <p:ext uri="{BB962C8B-B14F-4D97-AF65-F5344CB8AC3E}">
        <p14:creationId xmlns:p14="http://schemas.microsoft.com/office/powerpoint/2010/main" val="1780430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Ocean surface temperatures across the tropical Pacific contribute significantly to the observed patterns of tropical rainfall and tropical thunderstorm activity. The heaviest rainfall is typically observed across Indonesia and the western tropical Pacific, and </a:t>
            </a:r>
            <a:r>
              <a:rPr lang="en-US" dirty="0">
                <a:solidFill>
                  <a:srgbClr val="FF0000"/>
                </a:solidFill>
              </a:rPr>
              <a:t>lightest</a:t>
            </a:r>
            <a:r>
              <a:rPr lang="en-US" dirty="0"/>
              <a:t> rainfall is normally found across the eastern equatorial Pacific.</a:t>
            </a:r>
            <a:r>
              <a:rPr lang="en-US" dirty="0" smtClean="0"/>
              <a:t> </a:t>
            </a:r>
          </a:p>
          <a:p>
            <a:endParaRPr lang="en-US" dirty="0" smtClean="0"/>
          </a:p>
          <a:p>
            <a:r>
              <a:rPr lang="en-US" dirty="0"/>
              <a:t>The mean patterns of sea surface temperature and equatorial rainfall are accompanied by low level easterly winds (east- to- west flow) and upper level westerly winds across the tropical Pacific. Over the western tropical Pacific and Indonesia this wind pattern is associated with low air pressure and ascending motion, while over the eastern Pacific it is accompanied by high pressure and descending motion. Collectively, these conditions reflect the equatorial Walker Circulation, which is a primary large-scale circulation feature across the Pacific.</a:t>
            </a:r>
            <a:endParaRPr lang="en-US" dirty="0" smtClean="0"/>
          </a:p>
          <a:p>
            <a:endParaRPr lang="en-US" dirty="0"/>
          </a:p>
          <a:p>
            <a:r>
              <a:rPr lang="en-US" dirty="0"/>
              <a:t>The subsurface ocean structure is characterized by a deep layer of warm water in the western tropical Pacific, and by a comparatively shallow layer of warm water in the eastern Pacific. This warm water is separated from the cold, deep ocean waters by the oceanic thermocline, which is normally deepest in the west and slopes upward toward the surface farther east. The resulting east-west variations in mean upper-ocean temperatures result in east-west variations in sea level height, which is higher in the west than in the east.</a:t>
            </a:r>
            <a:endParaRPr lang="en-US" dirty="0" smtClean="0"/>
          </a:p>
          <a:p>
            <a:endParaRPr lang="en-US" dirty="0">
              <a:latin typeface="Calibri" pitchFamily="34" charset="0"/>
              <a:cs typeface="Calibri" pitchFamily="34" charset="0"/>
            </a:endParaRPr>
          </a:p>
          <a:p>
            <a:r>
              <a:rPr lang="en-US" dirty="0">
                <a:latin typeface="Calibri" pitchFamily="34" charset="0"/>
                <a:cs typeface="Calibri" pitchFamily="34" charset="0"/>
              </a:rPr>
              <a:t>The </a:t>
            </a:r>
            <a:r>
              <a:rPr lang="en-US" b="1" dirty="0">
                <a:latin typeface="Calibri" pitchFamily="34" charset="0"/>
                <a:cs typeface="Calibri" pitchFamily="34" charset="0"/>
              </a:rPr>
              <a:t>thermocline</a:t>
            </a:r>
            <a:r>
              <a:rPr lang="en-US" dirty="0">
                <a:latin typeface="Calibri" pitchFamily="34" charset="0"/>
                <a:cs typeface="Calibri" pitchFamily="34" charset="0"/>
              </a:rPr>
              <a:t> is the area of transition between the warmer surface waters and the colder, nutrient-rich water of the bottom in the deep ocean.</a:t>
            </a:r>
          </a:p>
        </p:txBody>
      </p:sp>
      <p:sp>
        <p:nvSpPr>
          <p:cNvPr id="4" name="Slide Number Placeholder 3"/>
          <p:cNvSpPr>
            <a:spLocks noGrp="1"/>
          </p:cNvSpPr>
          <p:nvPr>
            <p:ph type="sldNum" sz="quarter" idx="10"/>
          </p:nvPr>
        </p:nvSpPr>
        <p:spPr/>
        <p:txBody>
          <a:bodyPr/>
          <a:lstStyle/>
          <a:p>
            <a:fld id="{28740951-FE7F-47A1-B44C-E4F1AC474B4D}" type="slidenum">
              <a:rPr lang="en-US" smtClean="0"/>
              <a:pPr/>
              <a:t>4</a:t>
            </a:fld>
            <a:endParaRPr lang="en-US" dirty="0"/>
          </a:p>
        </p:txBody>
      </p:sp>
    </p:spTree>
    <p:extLst>
      <p:ext uri="{BB962C8B-B14F-4D97-AF65-F5344CB8AC3E}">
        <p14:creationId xmlns:p14="http://schemas.microsoft.com/office/powerpoint/2010/main" val="939782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 Niño episodes feature large-scale changes in the atmospheric winds across the tropical Pacific, including reduced easterly (east- to- west) winds across the eastern Pacific in the lower atmosphere, and reduced westerly (west-to-east) winds over the eastern tropical Pacific in the upper atmosphere near the tropopause. These conditions reflect a reduced strength of the equatorial Walker Circulation, which in strong El Niño episodes can be completely absent.</a:t>
            </a:r>
            <a:br>
              <a:rPr lang="en-US" dirty="0"/>
            </a:br>
            <a:r>
              <a:rPr lang="en-US" dirty="0"/>
              <a:t/>
            </a:r>
            <a:br>
              <a:rPr lang="en-US" dirty="0"/>
            </a:br>
            <a:r>
              <a:rPr lang="en-US" dirty="0"/>
              <a:t>During the developing phase of the El Niño, the subsurface ocean structure is characterized by an abnormally deep layer of warm water and an increased depth of the thermocline across the eastern tropical Pacific. Thus, the slope of the thermocline is reduced across the basin. In very strong El Niño episodes, the thermocline can actually become flat across the entire tropical Pacific for periods of several months. Accompanying these conditions, the sea level height is higher than normal over the eastern Pacific, resulting in a decreased slope of the ocean surface height across the basin. </a:t>
            </a:r>
          </a:p>
          <a:p>
            <a:endParaRPr lang="en-US" dirty="0"/>
          </a:p>
          <a:p>
            <a:pPr defTabSz="932799">
              <a:defRPr/>
            </a:pPr>
            <a:r>
              <a:rPr lang="en-US" dirty="0">
                <a:latin typeface="Calibri" pitchFamily="34" charset="0"/>
                <a:cs typeface="Calibri" pitchFamily="34" charset="0"/>
              </a:rPr>
              <a:t>The </a:t>
            </a:r>
            <a:r>
              <a:rPr lang="en-US" b="1" dirty="0">
                <a:latin typeface="Calibri" pitchFamily="34" charset="0"/>
                <a:cs typeface="Calibri" pitchFamily="34" charset="0"/>
              </a:rPr>
              <a:t>thermocline</a:t>
            </a:r>
            <a:r>
              <a:rPr lang="en-US" dirty="0">
                <a:latin typeface="Calibri" pitchFamily="34" charset="0"/>
                <a:cs typeface="Calibri" pitchFamily="34" charset="0"/>
              </a:rPr>
              <a:t> is the area of transition between the warmer surface waters and the colder, nutrient-rich water in the deep ocean.</a:t>
            </a:r>
          </a:p>
          <a:p>
            <a:pPr defTabSz="932799">
              <a:defRPr/>
            </a:pPr>
            <a:endParaRPr lang="en-US" dirty="0"/>
          </a:p>
        </p:txBody>
      </p:sp>
      <p:sp>
        <p:nvSpPr>
          <p:cNvPr id="4" name="Slide Number Placeholder 3"/>
          <p:cNvSpPr>
            <a:spLocks noGrp="1"/>
          </p:cNvSpPr>
          <p:nvPr>
            <p:ph type="sldNum" sz="quarter" idx="10"/>
          </p:nvPr>
        </p:nvSpPr>
        <p:spPr/>
        <p:txBody>
          <a:bodyPr/>
          <a:lstStyle/>
          <a:p>
            <a:fld id="{28740951-FE7F-47A1-B44C-E4F1AC474B4D}" type="slidenum">
              <a:rPr lang="en-US" smtClean="0"/>
              <a:pPr/>
              <a:t>5</a:t>
            </a:fld>
            <a:endParaRPr lang="en-US" dirty="0"/>
          </a:p>
        </p:txBody>
      </p:sp>
    </p:spTree>
    <p:extLst>
      <p:ext uri="{BB962C8B-B14F-4D97-AF65-F5344CB8AC3E}">
        <p14:creationId xmlns:p14="http://schemas.microsoft.com/office/powerpoint/2010/main" val="4067917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Ocean surface temperatures across the tropical Pacific contribute significantly to the observed patterns of tropical rainfall and tropical thunderstorm activity. The heaviest rainfall is typically observed across Indonesia and the western tropical Pacific, and </a:t>
            </a:r>
            <a:r>
              <a:rPr lang="en-US" dirty="0">
                <a:solidFill>
                  <a:srgbClr val="FF0000"/>
                </a:solidFill>
              </a:rPr>
              <a:t>lightest</a:t>
            </a:r>
            <a:r>
              <a:rPr lang="en-US" dirty="0"/>
              <a:t> rainfall is normally found across the eastern equatorial Pacific.</a:t>
            </a:r>
            <a:r>
              <a:rPr lang="en-US" dirty="0" smtClean="0"/>
              <a:t> </a:t>
            </a:r>
          </a:p>
          <a:p>
            <a:endParaRPr lang="en-US" dirty="0" smtClean="0"/>
          </a:p>
          <a:p>
            <a:r>
              <a:rPr lang="en-US" dirty="0"/>
              <a:t>The mean patterns of sea surface temperature and equatorial rainfall are accompanied by low level easterly winds (east- to- west flow) and upper level westerly winds across the tropical Pacific. Over the western tropical Pacific and Indonesia this wind pattern is associated with low air pressure and ascending motion, while over the eastern Pacific it is accompanied by high pressure and descending motion. Collectively, these conditions reflect the equatorial Walker Circulation, which is a primary large-scale circulation feature across the Pacific.</a:t>
            </a:r>
            <a:endParaRPr lang="en-US" dirty="0" smtClean="0"/>
          </a:p>
          <a:p>
            <a:endParaRPr lang="en-US" dirty="0"/>
          </a:p>
          <a:p>
            <a:r>
              <a:rPr lang="en-US" dirty="0"/>
              <a:t>The subsurface ocean structure is characterized by a deep layer of warm water in the western tropical Pacific, and by a comparatively shallow layer of warm water in the eastern Pacific. This warm water is separated from the cold, deep ocean waters by the oceanic thermocline, which is normally deepest in the west and slopes upward toward the surface farther east. The resulting east-west variations in mean upper-ocean temperatures result in east-west variations in sea level height, which is higher in the west than in the east.</a:t>
            </a:r>
            <a:endParaRPr lang="en-US" dirty="0" smtClean="0"/>
          </a:p>
          <a:p>
            <a:endParaRPr lang="en-US" dirty="0">
              <a:latin typeface="Calibri" pitchFamily="34" charset="0"/>
              <a:cs typeface="Calibri" pitchFamily="34" charset="0"/>
            </a:endParaRPr>
          </a:p>
          <a:p>
            <a:r>
              <a:rPr lang="en-US" dirty="0">
                <a:latin typeface="Calibri" pitchFamily="34" charset="0"/>
                <a:cs typeface="Calibri" pitchFamily="34" charset="0"/>
              </a:rPr>
              <a:t>The </a:t>
            </a:r>
            <a:r>
              <a:rPr lang="en-US" b="1" dirty="0">
                <a:latin typeface="Calibri" pitchFamily="34" charset="0"/>
                <a:cs typeface="Calibri" pitchFamily="34" charset="0"/>
              </a:rPr>
              <a:t>thermocline</a:t>
            </a:r>
            <a:r>
              <a:rPr lang="en-US" dirty="0">
                <a:latin typeface="Calibri" pitchFamily="34" charset="0"/>
                <a:cs typeface="Calibri" pitchFamily="34" charset="0"/>
              </a:rPr>
              <a:t> is the area of transition between the warmer surface waters and the colder, nutrient-rich water of the bottom in the deep ocean.</a:t>
            </a:r>
          </a:p>
        </p:txBody>
      </p:sp>
      <p:sp>
        <p:nvSpPr>
          <p:cNvPr id="4" name="Slide Number Placeholder 3"/>
          <p:cNvSpPr>
            <a:spLocks noGrp="1"/>
          </p:cNvSpPr>
          <p:nvPr>
            <p:ph type="sldNum" sz="quarter" idx="10"/>
          </p:nvPr>
        </p:nvSpPr>
        <p:spPr/>
        <p:txBody>
          <a:bodyPr/>
          <a:lstStyle/>
          <a:p>
            <a:fld id="{28740951-FE7F-47A1-B44C-E4F1AC474B4D}" type="slidenum">
              <a:rPr lang="en-US" smtClean="0"/>
              <a:pPr/>
              <a:t>6</a:t>
            </a:fld>
            <a:endParaRPr lang="en-US" dirty="0"/>
          </a:p>
        </p:txBody>
      </p:sp>
    </p:spTree>
    <p:extLst>
      <p:ext uri="{BB962C8B-B14F-4D97-AF65-F5344CB8AC3E}">
        <p14:creationId xmlns:p14="http://schemas.microsoft.com/office/powerpoint/2010/main" val="939782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txBox="1">
            <a:spLocks noGrp="1"/>
          </p:cNvSpPr>
          <p:nvPr>
            <p:ph type="body" idx="1"/>
          </p:nvPr>
        </p:nvSpPr>
        <p:spPr>
          <a:xfrm>
            <a:off x="701994" y="4420315"/>
            <a:ext cx="5615939" cy="4187666"/>
          </a:xfrm>
          <a:prstGeom prst="rect">
            <a:avLst/>
          </a:prstGeom>
        </p:spPr>
        <p:txBody>
          <a:bodyPr lIns="93264" tIns="93264" rIns="93264" bIns="93264" anchor="t" anchorCtr="0">
            <a:noAutofit/>
          </a:bodyPr>
          <a:lstStyle/>
          <a:p>
            <a:endParaRPr dirty="0"/>
          </a:p>
        </p:txBody>
      </p:sp>
      <p:sp>
        <p:nvSpPr>
          <p:cNvPr id="335" name="Shape 335"/>
          <p:cNvSpPr>
            <a:spLocks noGrp="1" noRot="1" noChangeAspect="1"/>
          </p:cNvSpPr>
          <p:nvPr>
            <p:ph type="sldImg" idx="2"/>
          </p:nvPr>
        </p:nvSpPr>
        <p:spPr>
          <a:xfrm>
            <a:off x="1182688" y="696913"/>
            <a:ext cx="4654550" cy="3490912"/>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8AB9EA-7979-4038-B315-D17127E87661}" type="datetimeFigureOut">
              <a:rPr lang="en-US" smtClean="0"/>
              <a:t>10/25/2016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DF33E7-8A76-4153-BEDD-A99653B0A288}" type="slidenum">
              <a:rPr lang="en-US" smtClean="0"/>
              <a:t>‹#›</a:t>
            </a:fld>
            <a:endParaRPr lang="en-US" dirty="0"/>
          </a:p>
        </p:txBody>
      </p:sp>
    </p:spTree>
    <p:extLst>
      <p:ext uri="{BB962C8B-B14F-4D97-AF65-F5344CB8AC3E}">
        <p14:creationId xmlns:p14="http://schemas.microsoft.com/office/powerpoint/2010/main" val="562858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8AB9EA-7979-4038-B315-D17127E87661}" type="datetimeFigureOut">
              <a:rPr lang="en-US" smtClean="0"/>
              <a:t>10/25/2016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DF33E7-8A76-4153-BEDD-A99653B0A288}" type="slidenum">
              <a:rPr lang="en-US" smtClean="0"/>
              <a:t>‹#›</a:t>
            </a:fld>
            <a:endParaRPr lang="en-US" dirty="0"/>
          </a:p>
        </p:txBody>
      </p:sp>
    </p:spTree>
    <p:extLst>
      <p:ext uri="{BB962C8B-B14F-4D97-AF65-F5344CB8AC3E}">
        <p14:creationId xmlns:p14="http://schemas.microsoft.com/office/powerpoint/2010/main" val="2337319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8AB9EA-7979-4038-B315-D17127E87661}" type="datetimeFigureOut">
              <a:rPr lang="en-US" smtClean="0"/>
              <a:t>10/25/2016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DF33E7-8A76-4153-BEDD-A99653B0A288}" type="slidenum">
              <a:rPr lang="en-US" smtClean="0"/>
              <a:t>‹#›</a:t>
            </a:fld>
            <a:endParaRPr lang="en-US" dirty="0"/>
          </a:p>
        </p:txBody>
      </p:sp>
    </p:spTree>
    <p:extLst>
      <p:ext uri="{BB962C8B-B14F-4D97-AF65-F5344CB8AC3E}">
        <p14:creationId xmlns:p14="http://schemas.microsoft.com/office/powerpoint/2010/main" val="33387719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03ABAD08-70B5-4CCF-A61D-64ED935C42E2}" type="slidenum">
              <a:rPr lang="en-US" altLang="en-US"/>
              <a:pPr>
                <a:defRPr/>
              </a:pPr>
              <a:t>‹#›</a:t>
            </a:fld>
            <a:endParaRPr lang="en-US" altLang="en-US" dirty="0"/>
          </a:p>
        </p:txBody>
      </p:sp>
    </p:spTree>
    <p:extLst>
      <p:ext uri="{BB962C8B-B14F-4D97-AF65-F5344CB8AC3E}">
        <p14:creationId xmlns:p14="http://schemas.microsoft.com/office/powerpoint/2010/main" val="710079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8AB9EA-7979-4038-B315-D17127E87661}" type="datetimeFigureOut">
              <a:rPr lang="en-US" smtClean="0"/>
              <a:t>10/25/2016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DF33E7-8A76-4153-BEDD-A99653B0A288}" type="slidenum">
              <a:rPr lang="en-US" smtClean="0"/>
              <a:t>‹#›</a:t>
            </a:fld>
            <a:endParaRPr lang="en-US" dirty="0"/>
          </a:p>
        </p:txBody>
      </p:sp>
    </p:spTree>
    <p:extLst>
      <p:ext uri="{BB962C8B-B14F-4D97-AF65-F5344CB8AC3E}">
        <p14:creationId xmlns:p14="http://schemas.microsoft.com/office/powerpoint/2010/main" val="2282533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8AB9EA-7979-4038-B315-D17127E87661}" type="datetimeFigureOut">
              <a:rPr lang="en-US" smtClean="0"/>
              <a:t>10/25/2016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DF33E7-8A76-4153-BEDD-A99653B0A288}" type="slidenum">
              <a:rPr lang="en-US" smtClean="0"/>
              <a:t>‹#›</a:t>
            </a:fld>
            <a:endParaRPr lang="en-US" dirty="0"/>
          </a:p>
        </p:txBody>
      </p:sp>
    </p:spTree>
    <p:extLst>
      <p:ext uri="{BB962C8B-B14F-4D97-AF65-F5344CB8AC3E}">
        <p14:creationId xmlns:p14="http://schemas.microsoft.com/office/powerpoint/2010/main" val="198616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8AB9EA-7979-4038-B315-D17127E87661}" type="datetimeFigureOut">
              <a:rPr lang="en-US" smtClean="0"/>
              <a:t>10/25/2016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4DF33E7-8A76-4153-BEDD-A99653B0A288}" type="slidenum">
              <a:rPr lang="en-US" smtClean="0"/>
              <a:t>‹#›</a:t>
            </a:fld>
            <a:endParaRPr lang="en-US" dirty="0"/>
          </a:p>
        </p:txBody>
      </p:sp>
    </p:spTree>
    <p:extLst>
      <p:ext uri="{BB962C8B-B14F-4D97-AF65-F5344CB8AC3E}">
        <p14:creationId xmlns:p14="http://schemas.microsoft.com/office/powerpoint/2010/main" val="1973776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8AB9EA-7979-4038-B315-D17127E87661}" type="datetimeFigureOut">
              <a:rPr lang="en-US" smtClean="0"/>
              <a:t>10/25/2016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4DF33E7-8A76-4153-BEDD-A99653B0A288}" type="slidenum">
              <a:rPr lang="en-US" smtClean="0"/>
              <a:t>‹#›</a:t>
            </a:fld>
            <a:endParaRPr lang="en-US" dirty="0"/>
          </a:p>
        </p:txBody>
      </p:sp>
    </p:spTree>
    <p:extLst>
      <p:ext uri="{BB962C8B-B14F-4D97-AF65-F5344CB8AC3E}">
        <p14:creationId xmlns:p14="http://schemas.microsoft.com/office/powerpoint/2010/main" val="2544314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8AB9EA-7979-4038-B315-D17127E87661}" type="datetimeFigureOut">
              <a:rPr lang="en-US" smtClean="0"/>
              <a:t>10/25/2016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4DF33E7-8A76-4153-BEDD-A99653B0A288}" type="slidenum">
              <a:rPr lang="en-US" smtClean="0"/>
              <a:t>‹#›</a:t>
            </a:fld>
            <a:endParaRPr lang="en-US" dirty="0"/>
          </a:p>
        </p:txBody>
      </p:sp>
    </p:spTree>
    <p:extLst>
      <p:ext uri="{BB962C8B-B14F-4D97-AF65-F5344CB8AC3E}">
        <p14:creationId xmlns:p14="http://schemas.microsoft.com/office/powerpoint/2010/main" val="1960075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8AB9EA-7979-4038-B315-D17127E87661}" type="datetimeFigureOut">
              <a:rPr lang="en-US" smtClean="0"/>
              <a:t>10/25/2016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4DF33E7-8A76-4153-BEDD-A99653B0A288}" type="slidenum">
              <a:rPr lang="en-US" smtClean="0"/>
              <a:t>‹#›</a:t>
            </a:fld>
            <a:endParaRPr lang="en-US" dirty="0"/>
          </a:p>
        </p:txBody>
      </p:sp>
    </p:spTree>
    <p:extLst>
      <p:ext uri="{BB962C8B-B14F-4D97-AF65-F5344CB8AC3E}">
        <p14:creationId xmlns:p14="http://schemas.microsoft.com/office/powerpoint/2010/main" val="2178839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8AB9EA-7979-4038-B315-D17127E87661}" type="datetimeFigureOut">
              <a:rPr lang="en-US" smtClean="0"/>
              <a:t>10/25/2016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4DF33E7-8A76-4153-BEDD-A99653B0A288}" type="slidenum">
              <a:rPr lang="en-US" smtClean="0"/>
              <a:t>‹#›</a:t>
            </a:fld>
            <a:endParaRPr lang="en-US" dirty="0"/>
          </a:p>
        </p:txBody>
      </p:sp>
    </p:spTree>
    <p:extLst>
      <p:ext uri="{BB962C8B-B14F-4D97-AF65-F5344CB8AC3E}">
        <p14:creationId xmlns:p14="http://schemas.microsoft.com/office/powerpoint/2010/main" val="756117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8AB9EA-7979-4038-B315-D17127E87661}" type="datetimeFigureOut">
              <a:rPr lang="en-US" smtClean="0"/>
              <a:t>10/25/2016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4DF33E7-8A76-4153-BEDD-A99653B0A288}" type="slidenum">
              <a:rPr lang="en-US" smtClean="0"/>
              <a:t>‹#›</a:t>
            </a:fld>
            <a:endParaRPr lang="en-US" dirty="0"/>
          </a:p>
        </p:txBody>
      </p:sp>
    </p:spTree>
    <p:extLst>
      <p:ext uri="{BB962C8B-B14F-4D97-AF65-F5344CB8AC3E}">
        <p14:creationId xmlns:p14="http://schemas.microsoft.com/office/powerpoint/2010/main" val="1147334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8AB9EA-7979-4038-B315-D17127E87661}" type="datetimeFigureOut">
              <a:rPr lang="en-US" smtClean="0"/>
              <a:t>10/25/2016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DF33E7-8A76-4153-BEDD-A99653B0A288}" type="slidenum">
              <a:rPr lang="en-US" smtClean="0"/>
              <a:t>‹#›</a:t>
            </a:fld>
            <a:endParaRPr lang="en-US" dirty="0"/>
          </a:p>
        </p:txBody>
      </p:sp>
    </p:spTree>
    <p:extLst>
      <p:ext uri="{BB962C8B-B14F-4D97-AF65-F5344CB8AC3E}">
        <p14:creationId xmlns:p14="http://schemas.microsoft.com/office/powerpoint/2010/main" val="42225404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eather.gov/nerfc" TargetMode="External"/><Relationship Id="rId2" Type="http://schemas.openxmlformats.org/officeDocument/2006/relationships/hyperlink" Target="mailto:david.vallee@noaa.gov" TargetMode="External"/><Relationship Id="rId1" Type="http://schemas.openxmlformats.org/officeDocument/2006/relationships/slideLayout" Target="../slideLayouts/slideLayout1.xml"/><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eather.gov/nerfc" TargetMode="External"/><Relationship Id="rId2" Type="http://schemas.openxmlformats.org/officeDocument/2006/relationships/hyperlink" Target="mailto:david.vallee@noaa.gov" TargetMode="External"/><Relationship Id="rId1" Type="http://schemas.openxmlformats.org/officeDocument/2006/relationships/slideLayout" Target="../slideLayouts/slideLayout1.xml"/><Relationship Id="rId4" Type="http://schemas.openxmlformats.org/officeDocument/2006/relationships/image" Target="../media/image1.gi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82000" cy="1317625"/>
          </a:xfrm>
        </p:spPr>
        <p:txBody>
          <a:bodyPr>
            <a:noAutofit/>
          </a:bodyPr>
          <a:lstStyle/>
          <a:p>
            <a:r>
              <a:rPr lang="en-US" sz="3200" dirty="0" smtClean="0"/>
              <a:t>Examining Major El Nino Events:</a:t>
            </a:r>
            <a:br>
              <a:rPr lang="en-US" sz="3200" dirty="0" smtClean="0"/>
            </a:br>
            <a:r>
              <a:rPr lang="en-US" sz="2800" i="1" dirty="0" smtClean="0"/>
              <a:t>Impacts on Precipitation and Flood Potential in the Northeast United States</a:t>
            </a:r>
            <a:endParaRPr lang="en-US" sz="2000" i="1" dirty="0"/>
          </a:p>
        </p:txBody>
      </p:sp>
      <p:sp>
        <p:nvSpPr>
          <p:cNvPr id="3" name="Subtitle 2"/>
          <p:cNvSpPr>
            <a:spLocks noGrp="1"/>
          </p:cNvSpPr>
          <p:nvPr>
            <p:ph type="subTitle" idx="1"/>
          </p:nvPr>
        </p:nvSpPr>
        <p:spPr>
          <a:xfrm>
            <a:off x="942622" y="5867400"/>
            <a:ext cx="7315200" cy="808037"/>
          </a:xfrm>
        </p:spPr>
        <p:txBody>
          <a:bodyPr>
            <a:noAutofit/>
          </a:bodyPr>
          <a:lstStyle/>
          <a:p>
            <a:r>
              <a:rPr lang="en-US" sz="1400" b="1" dirty="0" smtClean="0">
                <a:solidFill>
                  <a:srgbClr val="002060"/>
                </a:solidFill>
              </a:rPr>
              <a:t>David R. Vallee</a:t>
            </a:r>
            <a:br>
              <a:rPr lang="en-US" sz="1400" b="1" dirty="0" smtClean="0">
                <a:solidFill>
                  <a:srgbClr val="002060"/>
                </a:solidFill>
              </a:rPr>
            </a:br>
            <a:r>
              <a:rPr lang="en-US" sz="1400" b="1" dirty="0" smtClean="0">
                <a:solidFill>
                  <a:srgbClr val="002060"/>
                </a:solidFill>
              </a:rPr>
              <a:t>Hydrologist-in-Charge</a:t>
            </a:r>
            <a:br>
              <a:rPr lang="en-US" sz="1400" b="1" dirty="0" smtClean="0">
                <a:solidFill>
                  <a:srgbClr val="002060"/>
                </a:solidFill>
              </a:rPr>
            </a:br>
            <a:r>
              <a:rPr lang="en-US" sz="1400" b="1" dirty="0" smtClean="0">
                <a:solidFill>
                  <a:srgbClr val="002060"/>
                </a:solidFill>
              </a:rPr>
              <a:t>NOAA/NWS/Northeast River Forecast Center</a:t>
            </a:r>
          </a:p>
          <a:p>
            <a:r>
              <a:rPr lang="en-US" sz="1200" i="1" dirty="0" smtClean="0">
                <a:solidFill>
                  <a:srgbClr val="002060"/>
                </a:solidFill>
                <a:hlinkClick r:id="rId2"/>
              </a:rPr>
              <a:t>david.vallee@noaa.gov</a:t>
            </a:r>
            <a:r>
              <a:rPr lang="en-US" sz="1200" i="1" dirty="0" smtClean="0">
                <a:solidFill>
                  <a:srgbClr val="002060"/>
                </a:solidFill>
              </a:rPr>
              <a:t>                  </a:t>
            </a:r>
            <a:r>
              <a:rPr lang="en-US" sz="1200" i="1" dirty="0" smtClean="0">
                <a:solidFill>
                  <a:srgbClr val="002060"/>
                </a:solidFill>
                <a:hlinkClick r:id="rId3"/>
              </a:rPr>
              <a:t>http://weather.gov/nerfc</a:t>
            </a:r>
            <a:endParaRPr lang="en-US" sz="1200" i="1" dirty="0" smtClean="0">
              <a:solidFill>
                <a:srgbClr val="002060"/>
              </a:solidFill>
            </a:endParaRPr>
          </a:p>
          <a:p>
            <a:endParaRPr lang="en-US" sz="1200" i="1" dirty="0" smtClean="0">
              <a:solidFill>
                <a:srgbClr val="002060"/>
              </a:solidFill>
            </a:endParaRPr>
          </a:p>
          <a:p>
            <a:endParaRPr lang="en-US" sz="1200" i="1" dirty="0" smtClean="0">
              <a:solidFill>
                <a:srgbClr val="002060"/>
              </a:solidFill>
            </a:endParaRPr>
          </a:p>
        </p:txBody>
      </p:sp>
      <p:pic>
        <p:nvPicPr>
          <p:cNvPr id="5"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622" y="1395838"/>
            <a:ext cx="7258755" cy="4395361"/>
          </a:xfrm>
          <a:prstGeom prst="rect">
            <a:avLst/>
          </a:prstGeom>
          <a:ln>
            <a:solidFill>
              <a:srgbClr val="002060"/>
            </a:solidFill>
          </a:ln>
        </p:spPr>
      </p:pic>
    </p:spTree>
    <p:extLst>
      <p:ext uri="{BB962C8B-B14F-4D97-AF65-F5344CB8AC3E}">
        <p14:creationId xmlns:p14="http://schemas.microsoft.com/office/powerpoint/2010/main" val="14751886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839200" cy="1143000"/>
          </a:xfrm>
        </p:spPr>
        <p:txBody>
          <a:bodyPr>
            <a:noAutofit/>
          </a:bodyPr>
          <a:lstStyle/>
          <a:p>
            <a:r>
              <a:rPr lang="en-US" sz="3600" b="1" dirty="0" smtClean="0">
                <a:latin typeface="Calibri" pitchFamily="34" charset="0"/>
                <a:cs typeface="Calibri" pitchFamily="34" charset="0"/>
              </a:rPr>
              <a:t>How do we tell what phase ENSO is in?</a:t>
            </a:r>
            <a:endParaRPr lang="en-US" sz="3600" b="1" dirty="0">
              <a:latin typeface="Calibri" pitchFamily="34" charset="0"/>
              <a:cs typeface="Calibri" pitchFamily="34" charset="0"/>
            </a:endParaRPr>
          </a:p>
        </p:txBody>
      </p:sp>
      <p:sp>
        <p:nvSpPr>
          <p:cNvPr id="3" name="Content Placeholder 2"/>
          <p:cNvSpPr>
            <a:spLocks noGrp="1"/>
          </p:cNvSpPr>
          <p:nvPr>
            <p:ph sz="quarter" idx="4294967295"/>
          </p:nvPr>
        </p:nvSpPr>
        <p:spPr>
          <a:xfrm>
            <a:off x="9378" y="1066800"/>
            <a:ext cx="4249420" cy="4015582"/>
          </a:xfrm>
          <a:prstGeom prst="rect">
            <a:avLst/>
          </a:prstGeom>
        </p:spPr>
        <p:txBody>
          <a:bodyPr>
            <a:normAutofit lnSpcReduction="10000"/>
          </a:bodyPr>
          <a:lstStyle/>
          <a:p>
            <a:r>
              <a:rPr lang="en-US" sz="1800" dirty="0" smtClean="0">
                <a:latin typeface="Calibri" pitchFamily="34" charset="0"/>
                <a:cs typeface="Calibri" pitchFamily="34" charset="0"/>
              </a:rPr>
              <a:t>NOAA’s Climate Prediction Center has determined the average monthly sea surface temperature for a particular swath </a:t>
            </a:r>
            <a:r>
              <a:rPr lang="en-US" sz="1800" dirty="0">
                <a:latin typeface="Calibri" pitchFamily="34" charset="0"/>
                <a:cs typeface="Calibri" pitchFamily="34" charset="0"/>
              </a:rPr>
              <a:t>[5°N-5°S, </a:t>
            </a:r>
            <a:r>
              <a:rPr lang="en-US" sz="1800" dirty="0" smtClean="0">
                <a:latin typeface="Calibri" pitchFamily="34" charset="0"/>
                <a:cs typeface="Calibri" pitchFamily="34" charset="0"/>
              </a:rPr>
              <a:t>170°W-120°W] of the tropical Pacific Ocean by averaging measurements collected there over the 30-year period 1981-2010. </a:t>
            </a:r>
          </a:p>
          <a:p>
            <a:endParaRPr lang="en-US" sz="1800" dirty="0">
              <a:latin typeface="Calibri" pitchFamily="34" charset="0"/>
              <a:cs typeface="Calibri" pitchFamily="34" charset="0"/>
            </a:endParaRPr>
          </a:p>
          <a:p>
            <a:r>
              <a:rPr lang="en-US" sz="1800" dirty="0" smtClean="0">
                <a:latin typeface="Calibri" pitchFamily="34" charset="0"/>
                <a:cs typeface="Calibri" pitchFamily="34" charset="0"/>
              </a:rPr>
              <a:t>Scientists refer to that swath as the Niño 3.4 region. The observed difference from the average temperature in that region—whether warmer or cooler—is used to indicate the current phase of ENSO.</a:t>
            </a:r>
            <a:endParaRPr lang="en-US" sz="1800" dirty="0">
              <a:latin typeface="Calibri" pitchFamily="34" charset="0"/>
              <a:cs typeface="Calibri" pitchFamily="34" charset="0"/>
            </a:endParaRPr>
          </a:p>
        </p:txBody>
      </p:sp>
      <p:sp>
        <p:nvSpPr>
          <p:cNvPr id="4" name="TextBox 3"/>
          <p:cNvSpPr txBox="1"/>
          <p:nvPr/>
        </p:nvSpPr>
        <p:spPr>
          <a:xfrm>
            <a:off x="7141535" y="6517306"/>
            <a:ext cx="1981200" cy="338554"/>
          </a:xfrm>
          <a:prstGeom prst="rect">
            <a:avLst/>
          </a:prstGeom>
          <a:noFill/>
        </p:spPr>
        <p:txBody>
          <a:bodyPr wrap="square" rtlCol="0">
            <a:spAutoFit/>
          </a:bodyPr>
          <a:lstStyle/>
          <a:p>
            <a:r>
              <a:rPr lang="en-US" sz="1600" dirty="0" smtClean="0">
                <a:latin typeface="Calibri" pitchFamily="34" charset="0"/>
                <a:cs typeface="Calibri" pitchFamily="34" charset="0"/>
              </a:rPr>
              <a:t>Source: Climate.gov</a:t>
            </a:r>
            <a:endParaRPr lang="en-US" sz="1600" dirty="0">
              <a:latin typeface="Calibri" pitchFamily="34" charset="0"/>
              <a:cs typeface="Calibri"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5460" y="1066800"/>
            <a:ext cx="4867275" cy="3505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6310532" y="2618936"/>
            <a:ext cx="1371600" cy="34350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p:cNvSpPr>
            <a:spLocks noGrp="1"/>
          </p:cNvSpPr>
          <p:nvPr>
            <p:ph sz="quarter" idx="4294967295"/>
          </p:nvPr>
        </p:nvSpPr>
        <p:spPr>
          <a:xfrm>
            <a:off x="6040" y="4876799"/>
            <a:ext cx="8985560" cy="1817765"/>
          </a:xfrm>
          <a:prstGeom prst="rect">
            <a:avLst/>
          </a:prstGeom>
        </p:spPr>
        <p:txBody>
          <a:bodyPr>
            <a:normAutofit/>
          </a:bodyPr>
          <a:lstStyle/>
          <a:p>
            <a:r>
              <a:rPr lang="en-US" sz="1800" dirty="0" smtClean="0">
                <a:latin typeface="Calibri" pitchFamily="34" charset="0"/>
                <a:cs typeface="Calibri" pitchFamily="34" charset="0"/>
              </a:rPr>
              <a:t>Other features that are also monitored include:</a:t>
            </a:r>
          </a:p>
          <a:p>
            <a:pPr lvl="1"/>
            <a:r>
              <a:rPr lang="en-US" sz="1800" dirty="0" smtClean="0">
                <a:latin typeface="Calibri" pitchFamily="34" charset="0"/>
                <a:cs typeface="Calibri" pitchFamily="34" charset="0"/>
              </a:rPr>
              <a:t>Upper level winds</a:t>
            </a:r>
          </a:p>
          <a:p>
            <a:pPr lvl="1"/>
            <a:r>
              <a:rPr lang="en-US" sz="1800" dirty="0" smtClean="0">
                <a:latin typeface="Calibri" pitchFamily="34" charset="0"/>
                <a:cs typeface="Calibri" pitchFamily="34" charset="0"/>
              </a:rPr>
              <a:t>Outgoing longwave radiation</a:t>
            </a:r>
          </a:p>
          <a:p>
            <a:pPr lvl="1"/>
            <a:r>
              <a:rPr lang="en-US" sz="1800" dirty="0" smtClean="0">
                <a:latin typeface="Calibri" pitchFamily="34" charset="0"/>
                <a:cs typeface="Calibri" pitchFamily="34" charset="0"/>
              </a:rPr>
              <a:t>Sea level pressure anomalies across the basin</a:t>
            </a:r>
          </a:p>
          <a:p>
            <a:endParaRPr lang="en-US" sz="1800" dirty="0">
              <a:latin typeface="Calibri" pitchFamily="34" charset="0"/>
              <a:cs typeface="Calibri" pitchFamily="34" charset="0"/>
            </a:endParaRPr>
          </a:p>
        </p:txBody>
      </p:sp>
    </p:spTree>
    <p:extLst>
      <p:ext uri="{BB962C8B-B14F-4D97-AF65-F5344CB8AC3E}">
        <p14:creationId xmlns:p14="http://schemas.microsoft.com/office/powerpoint/2010/main" val="608398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81000"/>
          </a:xfrm>
        </p:spPr>
        <p:txBody>
          <a:bodyPr>
            <a:normAutofit fontScale="90000"/>
          </a:bodyPr>
          <a:lstStyle/>
          <a:p>
            <a:r>
              <a:rPr lang="en-US" sz="3600" b="1" dirty="0" smtClean="0"/>
              <a:t>All ENSO events are not alike</a:t>
            </a:r>
            <a:endParaRPr lang="en-US" sz="3600"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6225" y="457200"/>
            <a:ext cx="8686800" cy="6160006"/>
          </a:xfrm>
          <a:ln>
            <a:solidFill>
              <a:schemeClr val="accent1"/>
            </a:solidFill>
          </a:ln>
        </p:spPr>
      </p:pic>
      <p:sp>
        <p:nvSpPr>
          <p:cNvPr id="5" name="TextBox 4"/>
          <p:cNvSpPr txBox="1"/>
          <p:nvPr/>
        </p:nvSpPr>
        <p:spPr>
          <a:xfrm>
            <a:off x="2743200" y="6477000"/>
            <a:ext cx="4495800"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dirty="0" smtClean="0"/>
              <a:t>Bulletin of the AMS, vol 96, #6, June 2015</a:t>
            </a:r>
            <a:endParaRPr lang="en-US" dirty="0"/>
          </a:p>
        </p:txBody>
      </p:sp>
    </p:spTree>
    <p:extLst>
      <p:ext uri="{BB962C8B-B14F-4D97-AF65-F5344CB8AC3E}">
        <p14:creationId xmlns:p14="http://schemas.microsoft.com/office/powerpoint/2010/main" val="14505509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548113"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txBox="1">
            <a:spLocks noGrp="1"/>
          </p:cNvSpPr>
          <p:nvPr>
            <p:ph type="title"/>
          </p:nvPr>
        </p:nvSpPr>
        <p:spPr>
          <a:xfrm>
            <a:off x="457200" y="522972"/>
            <a:ext cx="8229600" cy="646331"/>
          </a:xfrm>
          <a:prstGeom prst="rect">
            <a:avLst/>
          </a:prstGeom>
          <a:noFill/>
        </p:spPr>
        <p:txBody>
          <a:bodyPr wrap="square" rtlCol="0">
            <a:spAutoFit/>
          </a:bodyPr>
          <a:lstStyle/>
          <a:p>
            <a:pPr algn="ctr"/>
            <a:r>
              <a:rPr lang="en-US" sz="3600" dirty="0" smtClean="0"/>
              <a:t>The Face of the 2015-16 El Nino</a:t>
            </a:r>
            <a:endParaRPr lang="en-US" sz="3600" dirty="0"/>
          </a:p>
        </p:txBody>
      </p:sp>
    </p:spTree>
    <p:extLst>
      <p:ext uri="{BB962C8B-B14F-4D97-AF65-F5344CB8AC3E}">
        <p14:creationId xmlns:p14="http://schemas.microsoft.com/office/powerpoint/2010/main" val="30387377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9" y="838200"/>
            <a:ext cx="8153399" cy="5639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a:off x="965576" y="3083256"/>
            <a:ext cx="7271202"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898944" y="2667000"/>
            <a:ext cx="0" cy="403860"/>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90600" y="2129772"/>
            <a:ext cx="719500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324600" y="1447800"/>
            <a:ext cx="1143000" cy="276999"/>
          </a:xfrm>
          <a:prstGeom prst="rect">
            <a:avLst/>
          </a:prstGeom>
          <a:noFill/>
        </p:spPr>
        <p:txBody>
          <a:bodyPr wrap="square" rtlCol="0">
            <a:spAutoFit/>
          </a:bodyPr>
          <a:lstStyle/>
          <a:p>
            <a:r>
              <a:rPr lang="en-US" sz="1200" dirty="0" smtClean="0">
                <a:solidFill>
                  <a:schemeClr val="tx1">
                    <a:lumMod val="75000"/>
                    <a:lumOff val="25000"/>
                  </a:schemeClr>
                </a:solidFill>
              </a:rPr>
              <a:t>Strong El Nino</a:t>
            </a:r>
            <a:endParaRPr lang="en-US" sz="1200" dirty="0">
              <a:solidFill>
                <a:schemeClr val="tx1">
                  <a:lumMod val="75000"/>
                  <a:lumOff val="25000"/>
                </a:schemeClr>
              </a:solidFill>
            </a:endParaRPr>
          </a:p>
        </p:txBody>
      </p:sp>
      <p:cxnSp>
        <p:nvCxnSpPr>
          <p:cNvPr id="17" name="Straight Arrow Connector 16"/>
          <p:cNvCxnSpPr/>
          <p:nvPr/>
        </p:nvCxnSpPr>
        <p:spPr>
          <a:xfrm>
            <a:off x="6781800" y="1676400"/>
            <a:ext cx="0" cy="453372"/>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28600" y="152399"/>
            <a:ext cx="8763000" cy="584775"/>
          </a:xfrm>
          <a:prstGeom prst="rect">
            <a:avLst/>
          </a:prstGeom>
          <a:noFill/>
        </p:spPr>
        <p:txBody>
          <a:bodyPr wrap="square" rtlCol="0">
            <a:spAutoFit/>
          </a:bodyPr>
          <a:lstStyle/>
          <a:p>
            <a:pPr algn="ctr"/>
            <a:r>
              <a:rPr lang="en-US" sz="3200" dirty="0" smtClean="0"/>
              <a:t>The 2015-16 event was on par with 1997 and 1982</a:t>
            </a:r>
            <a:endParaRPr lang="en-US" sz="3200" dirty="0"/>
          </a:p>
        </p:txBody>
      </p:sp>
    </p:spTree>
    <p:extLst>
      <p:ext uri="{BB962C8B-B14F-4D97-AF65-F5344CB8AC3E}">
        <p14:creationId xmlns:p14="http://schemas.microsoft.com/office/powerpoint/2010/main" val="41995906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171"/>
            <a:ext cx="9144001" cy="6865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reeform 5"/>
          <p:cNvSpPr/>
          <p:nvPr/>
        </p:nvSpPr>
        <p:spPr>
          <a:xfrm rot="21449949">
            <a:off x="1390206" y="1202478"/>
            <a:ext cx="6240461" cy="989012"/>
          </a:xfrm>
          <a:custGeom>
            <a:avLst/>
            <a:gdLst>
              <a:gd name="connsiteX0" fmla="*/ 403668 w 6702377"/>
              <a:gd name="connsiteY0" fmla="*/ 497900 h 1021423"/>
              <a:gd name="connsiteX1" fmla="*/ 27151 w 6702377"/>
              <a:gd name="connsiteY1" fmla="*/ 745326 h 1021423"/>
              <a:gd name="connsiteX2" fmla="*/ 91697 w 6702377"/>
              <a:gd name="connsiteY2" fmla="*/ 1014267 h 1021423"/>
              <a:gd name="connsiteX3" fmla="*/ 586548 w 6702377"/>
              <a:gd name="connsiteY3" fmla="*/ 949721 h 1021423"/>
              <a:gd name="connsiteX4" fmla="*/ 6094464 w 6702377"/>
              <a:gd name="connsiteY4" fmla="*/ 809872 h 1021423"/>
              <a:gd name="connsiteX5" fmla="*/ 6449466 w 6702377"/>
              <a:gd name="connsiteY5" fmla="*/ 444112 h 1021423"/>
              <a:gd name="connsiteX6" fmla="*/ 5083245 w 6702377"/>
              <a:gd name="connsiteY6" fmla="*/ 3048 h 1021423"/>
              <a:gd name="connsiteX7" fmla="*/ 1275038 w 6702377"/>
              <a:gd name="connsiteY7" fmla="*/ 261232 h 1021423"/>
              <a:gd name="connsiteX8" fmla="*/ 403668 w 6702377"/>
              <a:gd name="connsiteY8" fmla="*/ 497900 h 102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2377" h="1021423">
                <a:moveTo>
                  <a:pt x="403668" y="497900"/>
                </a:moveTo>
                <a:cubicBezTo>
                  <a:pt x="195687" y="578582"/>
                  <a:pt x="79146" y="659265"/>
                  <a:pt x="27151" y="745326"/>
                </a:cubicBezTo>
                <a:cubicBezTo>
                  <a:pt x="-24844" y="831387"/>
                  <a:pt x="-1536" y="980201"/>
                  <a:pt x="91697" y="1014267"/>
                </a:cubicBezTo>
                <a:cubicBezTo>
                  <a:pt x="184930" y="1048333"/>
                  <a:pt x="586548" y="949721"/>
                  <a:pt x="586548" y="949721"/>
                </a:cubicBezTo>
                <a:cubicBezTo>
                  <a:pt x="1587009" y="915655"/>
                  <a:pt x="5117311" y="894140"/>
                  <a:pt x="6094464" y="809872"/>
                </a:cubicBezTo>
                <a:cubicBezTo>
                  <a:pt x="7071617" y="725604"/>
                  <a:pt x="6618002" y="578583"/>
                  <a:pt x="6449466" y="444112"/>
                </a:cubicBezTo>
                <a:cubicBezTo>
                  <a:pt x="6280930" y="309641"/>
                  <a:pt x="5945650" y="33528"/>
                  <a:pt x="5083245" y="3048"/>
                </a:cubicBezTo>
                <a:cubicBezTo>
                  <a:pt x="4220840" y="-27432"/>
                  <a:pt x="2053174" y="178757"/>
                  <a:pt x="1275038" y="261232"/>
                </a:cubicBezTo>
                <a:cubicBezTo>
                  <a:pt x="496902" y="343707"/>
                  <a:pt x="611649" y="417218"/>
                  <a:pt x="403668" y="497900"/>
                </a:cubicBezTo>
                <a:close/>
              </a:path>
            </a:pathLst>
          </a:custGeom>
          <a:noFill/>
          <a:ln w="38100">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dirty="0"/>
          </a:p>
        </p:txBody>
      </p:sp>
      <p:cxnSp>
        <p:nvCxnSpPr>
          <p:cNvPr id="3" name="Straight Connector 2"/>
          <p:cNvCxnSpPr/>
          <p:nvPr/>
        </p:nvCxnSpPr>
        <p:spPr>
          <a:xfrm>
            <a:off x="762000" y="2613025"/>
            <a:ext cx="83058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5-Point Star 1"/>
          <p:cNvSpPr/>
          <p:nvPr/>
        </p:nvSpPr>
        <p:spPr>
          <a:xfrm>
            <a:off x="8610600" y="1372577"/>
            <a:ext cx="228600" cy="250675"/>
          </a:xfrm>
          <a:prstGeom prst="star5">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p:cNvSpPr/>
          <p:nvPr/>
        </p:nvSpPr>
        <p:spPr>
          <a:xfrm>
            <a:off x="5105400" y="2209801"/>
            <a:ext cx="381000" cy="6096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5638800" y="1981200"/>
            <a:ext cx="457200" cy="533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7781925" y="2286000"/>
            <a:ext cx="457200" cy="457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12319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cxnSp>
        <p:nvCxnSpPr>
          <p:cNvPr id="329" name="Shape 329"/>
          <p:cNvCxnSpPr/>
          <p:nvPr/>
        </p:nvCxnSpPr>
        <p:spPr>
          <a:xfrm>
            <a:off x="152400" y="838200"/>
            <a:ext cx="7848599" cy="0"/>
          </a:xfrm>
          <a:prstGeom prst="straightConnector1">
            <a:avLst/>
          </a:prstGeom>
          <a:noFill/>
          <a:ln w="28575" cap="flat" cmpd="sng">
            <a:solidFill>
              <a:schemeClr val="dk1"/>
            </a:solidFill>
            <a:prstDash val="solid"/>
            <a:round/>
            <a:headEnd type="none" w="med" len="med"/>
            <a:tailEnd type="none" w="med" len="med"/>
          </a:ln>
        </p:spPr>
      </p:cxnSp>
      <p:sp>
        <p:nvSpPr>
          <p:cNvPr id="6" name="Shape 351"/>
          <p:cNvSpPr txBox="1"/>
          <p:nvPr/>
        </p:nvSpPr>
        <p:spPr>
          <a:xfrm>
            <a:off x="158750" y="76199"/>
            <a:ext cx="7848599" cy="684175"/>
          </a:xfrm>
          <a:prstGeom prst="rect">
            <a:avLst/>
          </a:prstGeom>
          <a:noFill/>
          <a:ln>
            <a:noFill/>
          </a:ln>
        </p:spPr>
        <p:txBody>
          <a:bodyPr lIns="91425" tIns="45700" rIns="91425" bIns="45700" anchor="ctr" anchorCtr="0">
            <a:noAutofit/>
          </a:bodyPr>
          <a:lstStyle/>
          <a:p>
            <a:pPr>
              <a:buSzPct val="25000"/>
            </a:pPr>
            <a:r>
              <a:rPr lang="en-US" sz="2800" b="1" kern="0" dirty="0" smtClean="0">
                <a:solidFill>
                  <a:srgbClr val="000000"/>
                </a:solidFill>
                <a:latin typeface="Calibri"/>
                <a:ea typeface="Calibri"/>
                <a:cs typeface="Calibri"/>
                <a:sym typeface="Calibri"/>
                <a:rtl val="0"/>
              </a:rPr>
              <a:t>Local Study on Precipitation &amp; Flood Frequency</a:t>
            </a:r>
            <a:endParaRPr lang="en-US" sz="2800" b="1" kern="0" dirty="0">
              <a:solidFill>
                <a:srgbClr val="000000"/>
              </a:solidFill>
              <a:latin typeface="Calibri"/>
              <a:ea typeface="Calibri"/>
              <a:cs typeface="Calibri"/>
              <a:sym typeface="Calibri"/>
              <a:rtl val="0"/>
            </a:endParaRPr>
          </a:p>
        </p:txBody>
      </p:sp>
      <p:sp>
        <p:nvSpPr>
          <p:cNvPr id="2" name="Rectangle 1"/>
          <p:cNvSpPr/>
          <p:nvPr/>
        </p:nvSpPr>
        <p:spPr>
          <a:xfrm>
            <a:off x="497305" y="1012954"/>
            <a:ext cx="8149389" cy="5816977"/>
          </a:xfrm>
          <a:prstGeom prst="rect">
            <a:avLst/>
          </a:prstGeom>
        </p:spPr>
        <p:txBody>
          <a:bodyPr wrap="square">
            <a:spAutoFit/>
          </a:bodyPr>
          <a:lstStyle/>
          <a:p>
            <a:r>
              <a:rPr lang="en-US" sz="2800" dirty="0" smtClean="0"/>
              <a:t>Local research initiative to better define possible sensible impacts on precipitation and flood potential (winter/spring) across the Northeast</a:t>
            </a:r>
          </a:p>
          <a:p>
            <a:pPr marL="457200" lvl="2" indent="-457200">
              <a:buFont typeface="Arial" panose="020B0604020202020204" pitchFamily="34" charset="0"/>
              <a:buChar char="•"/>
            </a:pPr>
            <a:r>
              <a:rPr lang="en-US" sz="2400" dirty="0" smtClean="0"/>
              <a:t>Premise: strongest possible correlations exist with the most significant ENSO events</a:t>
            </a:r>
          </a:p>
          <a:p>
            <a:pPr marL="457200" lvl="2" indent="-457200">
              <a:buFont typeface="Arial" panose="020B0604020202020204" pitchFamily="34" charset="0"/>
              <a:buChar char="•"/>
            </a:pPr>
            <a:r>
              <a:rPr lang="en-US" sz="2400" dirty="0" smtClean="0"/>
              <a:t>Examined </a:t>
            </a:r>
            <a:r>
              <a:rPr lang="en-US" sz="2400" dirty="0"/>
              <a:t>the top 5 warmest El Nino events</a:t>
            </a:r>
          </a:p>
          <a:p>
            <a:pPr marL="457200" indent="-457200">
              <a:buFont typeface="Arial" panose="020B0604020202020204" pitchFamily="34" charset="0"/>
              <a:buChar char="•"/>
            </a:pPr>
            <a:r>
              <a:rPr lang="en-US" sz="2400" dirty="0"/>
              <a:t>Calculated 3 month precipitation </a:t>
            </a:r>
            <a:r>
              <a:rPr lang="en-US" sz="2400" dirty="0" smtClean="0"/>
              <a:t>departures</a:t>
            </a:r>
            <a:endParaRPr lang="en-US" sz="2400" dirty="0"/>
          </a:p>
          <a:p>
            <a:pPr marL="457200" indent="-457200">
              <a:buFont typeface="Arial" panose="020B0604020202020204" pitchFamily="34" charset="0"/>
              <a:buChar char="•"/>
            </a:pPr>
            <a:r>
              <a:rPr lang="en-US" sz="2400" dirty="0"/>
              <a:t>Found several </a:t>
            </a:r>
            <a:r>
              <a:rPr lang="en-US" sz="2400" dirty="0" smtClean="0"/>
              <a:t>common theme</a:t>
            </a:r>
          </a:p>
          <a:p>
            <a:pPr marL="914400" lvl="1" indent="-457200">
              <a:buFont typeface="Arial" panose="020B0604020202020204" pitchFamily="34" charset="0"/>
              <a:buChar char="•"/>
            </a:pPr>
            <a:r>
              <a:rPr lang="en-US" sz="2400" b="1" i="1" dirty="0" smtClean="0"/>
              <a:t>Dry </a:t>
            </a:r>
            <a:r>
              <a:rPr lang="en-US" sz="2400" b="1" i="1" dirty="0"/>
              <a:t>late </a:t>
            </a:r>
            <a:r>
              <a:rPr lang="en-US" sz="2400" b="1" i="1" dirty="0" smtClean="0"/>
              <a:t>summer/fall</a:t>
            </a:r>
          </a:p>
          <a:p>
            <a:pPr marL="914400" lvl="1" indent="-457200">
              <a:buFont typeface="Arial" panose="020B0604020202020204" pitchFamily="34" charset="0"/>
              <a:buChar char="•"/>
            </a:pPr>
            <a:r>
              <a:rPr lang="en-US" sz="2400" b="1" i="1" dirty="0" smtClean="0"/>
              <a:t>Below normal snowfall southeast New England and at or above normal inland</a:t>
            </a:r>
          </a:p>
          <a:p>
            <a:pPr marL="914400" lvl="1" indent="-457200">
              <a:buFont typeface="Arial" panose="020B0604020202020204" pitchFamily="34" charset="0"/>
              <a:buChar char="•"/>
            </a:pPr>
            <a:r>
              <a:rPr lang="en-US" sz="2400" b="1" i="1" dirty="0" smtClean="0"/>
              <a:t>Wet late winter/spring</a:t>
            </a:r>
          </a:p>
          <a:p>
            <a:pPr marL="914400" lvl="1" indent="-457200">
              <a:buFont typeface="Arial" panose="020B0604020202020204" pitchFamily="34" charset="0"/>
              <a:buChar char="•"/>
            </a:pPr>
            <a:r>
              <a:rPr lang="en-US" sz="2400" b="1" i="1" dirty="0" smtClean="0"/>
              <a:t>Increased spring flood potential</a:t>
            </a:r>
          </a:p>
          <a:p>
            <a:pPr marL="342900" lvl="5" indent="-342900">
              <a:buFont typeface="Arial" panose="020B0604020202020204" pitchFamily="34" charset="0"/>
              <a:buChar char="•"/>
            </a:pPr>
            <a:r>
              <a:rPr lang="en-US" sz="2400" dirty="0" smtClean="0"/>
              <a:t>*One outlier year: </a:t>
            </a:r>
            <a:r>
              <a:rPr lang="en-US" sz="2400" b="1" dirty="0" smtClean="0"/>
              <a:t>1965</a:t>
            </a:r>
            <a:r>
              <a:rPr lang="en-US" sz="2400" dirty="0" smtClean="0"/>
              <a:t> – but the region was in the heart of its record 3 year drought!</a:t>
            </a:r>
            <a:endParaRPr lang="en-US" sz="2400" dirty="0"/>
          </a:p>
        </p:txBody>
      </p:sp>
    </p:spTree>
    <p:extLst>
      <p:ext uri="{BB962C8B-B14F-4D97-AF65-F5344CB8AC3E}">
        <p14:creationId xmlns:p14="http://schemas.microsoft.com/office/powerpoint/2010/main" val="3921692002"/>
      </p:ext>
    </p:extLst>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Content Placeholder 1"/>
          <p:cNvPicPr>
            <a:picLocks noGrp="1" noChangeAspect="1"/>
          </p:cNvPicPr>
          <p:nvPr>
            <p:ph sz="quarter" idx="2"/>
          </p:nvPr>
        </p:nvPicPr>
        <p:blipFill rotWithShape="1">
          <a:blip r:embed="rId2">
            <a:extLst>
              <a:ext uri="{28A0092B-C50C-407E-A947-70E740481C1C}">
                <a14:useLocalDpi xmlns:a14="http://schemas.microsoft.com/office/drawing/2010/main" val="0"/>
              </a:ext>
            </a:extLst>
          </a:blip>
          <a:srcRect r="794"/>
          <a:stretch/>
        </p:blipFill>
        <p:spPr>
          <a:xfrm>
            <a:off x="0" y="3429000"/>
            <a:ext cx="4535714" cy="3429000"/>
          </a:xfrm>
        </p:spPr>
      </p:pic>
      <p:pic>
        <p:nvPicPr>
          <p:cNvPr id="7171" name="Content Placeholder 2"/>
          <p:cNvPicPr>
            <a:picLocks noGrp="1" noChangeAspect="1"/>
          </p:cNvPicPr>
          <p:nvPr>
            <p:ph sz="quarter" idx="4"/>
          </p:nvPr>
        </p:nvPicPr>
        <p:blipFill>
          <a:blip r:embed="rId3">
            <a:extLst>
              <a:ext uri="{28A0092B-C50C-407E-A947-70E740481C1C}">
                <a14:useLocalDpi xmlns:a14="http://schemas.microsoft.com/office/drawing/2010/main" val="0"/>
              </a:ext>
            </a:extLst>
          </a:blip>
          <a:srcRect b="9592"/>
          <a:stretch>
            <a:fillRect/>
          </a:stretch>
        </p:blipFill>
        <p:spPr>
          <a:xfrm>
            <a:off x="4602163" y="3416300"/>
            <a:ext cx="4541837" cy="3429000"/>
          </a:xfrm>
        </p:spPr>
      </p:pic>
      <p:pic>
        <p:nvPicPr>
          <p:cNvPr id="7172" name="Picture 6"/>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4567238" y="-1"/>
            <a:ext cx="4572000" cy="3441415"/>
          </a:xfrm>
          <a:noFill/>
        </p:spPr>
      </p:pic>
      <p:pic>
        <p:nvPicPr>
          <p:cNvPr id="7173" name="Picture 2"/>
          <p:cNvPicPr>
            <a:picLocks noChangeAspect="1"/>
          </p:cNvPicPr>
          <p:nvPr/>
        </p:nvPicPr>
        <p:blipFill rotWithShape="1">
          <a:blip r:embed="rId5">
            <a:extLst>
              <a:ext uri="{28A0092B-C50C-407E-A947-70E740481C1C}">
                <a14:useLocalDpi xmlns:a14="http://schemas.microsoft.com/office/drawing/2010/main" val="0"/>
              </a:ext>
            </a:extLst>
          </a:blip>
          <a:srcRect t="1103" r="794"/>
          <a:stretch/>
        </p:blipFill>
        <p:spPr bwMode="auto">
          <a:xfrm>
            <a:off x="0" y="1"/>
            <a:ext cx="4535714" cy="344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2697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Content Placeholder 1"/>
          <p:cNvPicPr>
            <a:picLocks noGrp="1" noChangeAspect="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4572000" y="0"/>
            <a:ext cx="4572000" cy="3352800"/>
          </a:xfrm>
        </p:spPr>
      </p:pic>
      <p:pic>
        <p:nvPicPr>
          <p:cNvPr id="8195" name="Content Placeholder 2"/>
          <p:cNvPicPr>
            <a:picLocks noGrp="1" noChangeAspect="1"/>
          </p:cNvPicPr>
          <p:nvPr>
            <p:ph sz="quarter" idx="2"/>
          </p:nvPr>
        </p:nvPicPr>
        <p:blipFill rotWithShape="1">
          <a:blip r:embed="rId3">
            <a:extLst>
              <a:ext uri="{28A0092B-C50C-407E-A947-70E740481C1C}">
                <a14:useLocalDpi xmlns:a14="http://schemas.microsoft.com/office/drawing/2010/main" val="0"/>
              </a:ext>
            </a:extLst>
          </a:blip>
          <a:srcRect r="1002"/>
          <a:stretch/>
        </p:blipFill>
        <p:spPr>
          <a:xfrm>
            <a:off x="19928" y="3352800"/>
            <a:ext cx="4552071" cy="3505200"/>
          </a:xfrm>
        </p:spPr>
      </p:pic>
      <p:pic>
        <p:nvPicPr>
          <p:cNvPr id="8196" name="Content Placeholder 1"/>
          <p:cNvPicPr>
            <a:picLocks noGrp="1" noChangeAspect="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28575" y="1588"/>
            <a:ext cx="4572000" cy="3351212"/>
          </a:xfrm>
        </p:spPr>
      </p:pic>
      <p:pic>
        <p:nvPicPr>
          <p:cNvPr id="8197" name="Content Placeholder 3"/>
          <p:cNvPicPr>
            <a:picLocks noGrp="1" noChangeAspect="1"/>
          </p:cNvPicPr>
          <p:nvPr>
            <p:ph sz="quarter" idx="4"/>
          </p:nvPr>
        </p:nvPicPr>
        <p:blipFill rotWithShape="1">
          <a:blip r:embed="rId5">
            <a:extLst>
              <a:ext uri="{28A0092B-C50C-407E-A947-70E740481C1C}">
                <a14:useLocalDpi xmlns:a14="http://schemas.microsoft.com/office/drawing/2010/main" val="0"/>
              </a:ext>
            </a:extLst>
          </a:blip>
          <a:srcRect l="1205" r="994"/>
          <a:stretch/>
        </p:blipFill>
        <p:spPr>
          <a:xfrm>
            <a:off x="4572000" y="3352801"/>
            <a:ext cx="4575517" cy="3505200"/>
          </a:xfrm>
        </p:spPr>
      </p:pic>
    </p:spTree>
    <p:extLst>
      <p:ext uri="{BB962C8B-B14F-4D97-AF65-F5344CB8AC3E}">
        <p14:creationId xmlns:p14="http://schemas.microsoft.com/office/powerpoint/2010/main" val="1348845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Content Placeholder 1"/>
          <p:cNvPicPr>
            <a:picLocks noGrp="1" noChangeAspect="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4572000" y="6350"/>
            <a:ext cx="4572000" cy="3422650"/>
          </a:xfrm>
        </p:spPr>
      </p:pic>
      <p:pic>
        <p:nvPicPr>
          <p:cNvPr id="9219" name="Content Placeholder 2"/>
          <p:cNvPicPr>
            <a:picLocks noGrp="1" noChangeAspect="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0" y="3517900"/>
            <a:ext cx="4572000" cy="3352800"/>
          </a:xfrm>
        </p:spPr>
      </p:pic>
      <p:pic>
        <p:nvPicPr>
          <p:cNvPr id="9220" name="Content Placeholder 1"/>
          <p:cNvPicPr>
            <a:picLocks noGrp="1" noChangeAspect="1"/>
          </p:cNvPicPr>
          <p:nvPr>
            <p:ph sz="quarter" idx="3"/>
          </p:nvPr>
        </p:nvPicPr>
        <p:blipFill rotWithShape="1">
          <a:blip r:embed="rId4">
            <a:extLst>
              <a:ext uri="{28A0092B-C50C-407E-A947-70E740481C1C}">
                <a14:useLocalDpi xmlns:a14="http://schemas.microsoft.com/office/drawing/2010/main" val="0"/>
              </a:ext>
            </a:extLst>
          </a:blip>
          <a:srcRect l="-1" r="770"/>
          <a:stretch/>
        </p:blipFill>
        <p:spPr>
          <a:xfrm>
            <a:off x="13252" y="0"/>
            <a:ext cx="4536831" cy="3429000"/>
          </a:xfrm>
        </p:spPr>
      </p:pic>
      <p:pic>
        <p:nvPicPr>
          <p:cNvPr id="9221" name="Content Placeholder 3"/>
          <p:cNvPicPr>
            <a:picLocks noGrp="1" noChangeAspect="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4562475" y="3429000"/>
            <a:ext cx="4572000" cy="3429000"/>
          </a:xfrm>
        </p:spPr>
      </p:pic>
    </p:spTree>
    <p:extLst>
      <p:ext uri="{BB962C8B-B14F-4D97-AF65-F5344CB8AC3E}">
        <p14:creationId xmlns:p14="http://schemas.microsoft.com/office/powerpoint/2010/main" val="2190325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Content Placeholder 1"/>
          <p:cNvPicPr>
            <a:picLocks noGrp="1" noChangeAspect="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4572000" y="0"/>
            <a:ext cx="4572000" cy="3417888"/>
          </a:xfrm>
        </p:spPr>
      </p:pic>
      <p:pic>
        <p:nvPicPr>
          <p:cNvPr id="10243" name="Content Placeholder 2"/>
          <p:cNvPicPr>
            <a:picLocks noGrp="1" noChangeAspect="1"/>
          </p:cNvPicPr>
          <p:nvPr>
            <p:ph sz="quarter" idx="2"/>
          </p:nvPr>
        </p:nvPicPr>
        <p:blipFill rotWithShape="1">
          <a:blip r:embed="rId3">
            <a:extLst>
              <a:ext uri="{28A0092B-C50C-407E-A947-70E740481C1C}">
                <a14:useLocalDpi xmlns:a14="http://schemas.microsoft.com/office/drawing/2010/main" val="0"/>
              </a:ext>
            </a:extLst>
          </a:blip>
          <a:srcRect r="622"/>
          <a:stretch/>
        </p:blipFill>
        <p:spPr>
          <a:xfrm>
            <a:off x="0" y="3429000"/>
            <a:ext cx="4543536" cy="3429000"/>
          </a:xfrm>
        </p:spPr>
      </p:pic>
      <p:sp>
        <p:nvSpPr>
          <p:cNvPr id="10244" name="Rectangle 4"/>
          <p:cNvSpPr>
            <a:spLocks noGrp="1" noChangeArrowheads="1"/>
          </p:cNvSpPr>
          <p:nvPr>
            <p:ph sz="quarter" idx="3"/>
          </p:nvPr>
        </p:nvSpPr>
        <p:spPr>
          <a:xfrm>
            <a:off x="4572000" y="3352800"/>
            <a:ext cx="4572000" cy="3505200"/>
          </a:xfrm>
        </p:spPr>
        <p:txBody>
          <a:bodyPr/>
          <a:lstStyle/>
          <a:p>
            <a:pPr eaLnBrk="1" hangingPunct="1"/>
            <a:endParaRPr lang="en-US" altLang="en-US" sz="2400" dirty="0" smtClean="0"/>
          </a:p>
        </p:txBody>
      </p:sp>
      <p:pic>
        <p:nvPicPr>
          <p:cNvPr id="10245" name="Content Placeholder 3"/>
          <p:cNvPicPr>
            <a:picLocks noGrp="1" noChangeAspect="1"/>
          </p:cNvPicPr>
          <p:nvPr>
            <p:ph sz="quarter" idx="4"/>
          </p:nvPr>
        </p:nvPicPr>
        <p:blipFill rotWithShape="1">
          <a:blip r:embed="rId4">
            <a:extLst>
              <a:ext uri="{28A0092B-C50C-407E-A947-70E740481C1C}">
                <a14:useLocalDpi xmlns:a14="http://schemas.microsoft.com/office/drawing/2010/main" val="0"/>
              </a:ext>
            </a:extLst>
          </a:blip>
          <a:srcRect r="1305"/>
          <a:stretch/>
        </p:blipFill>
        <p:spPr>
          <a:xfrm>
            <a:off x="4572000" y="3417888"/>
            <a:ext cx="4572000" cy="3440112"/>
          </a:xfrm>
        </p:spPr>
      </p:pic>
      <p:pic>
        <p:nvPicPr>
          <p:cNvPr id="10246" name="Picture 6" descr="\\Box-s-file1\Docs\david.vallee\My Documents\At the NERFC\Climate Services\ENSO\3mondeltas\jas198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572000"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77951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ENSOs in the Northeast</a:t>
            </a:r>
            <a:endParaRPr lang="en-US" dirty="0"/>
          </a:p>
        </p:txBody>
      </p:sp>
      <p:sp>
        <p:nvSpPr>
          <p:cNvPr id="3" name="Content Placeholder 2"/>
          <p:cNvSpPr>
            <a:spLocks noGrp="1"/>
          </p:cNvSpPr>
          <p:nvPr>
            <p:ph idx="1"/>
          </p:nvPr>
        </p:nvSpPr>
        <p:spPr/>
        <p:txBody>
          <a:bodyPr/>
          <a:lstStyle/>
          <a:p>
            <a:r>
              <a:rPr lang="en-US" dirty="0" smtClean="0"/>
              <a:t>Overview of “What it is”</a:t>
            </a:r>
          </a:p>
          <a:p>
            <a:r>
              <a:rPr lang="en-US" dirty="0" smtClean="0"/>
              <a:t>Examining the “many faces” of ENSO</a:t>
            </a:r>
          </a:p>
          <a:p>
            <a:r>
              <a:rPr lang="en-US" dirty="0" smtClean="0"/>
              <a:t>Variations in Precipitation Departures</a:t>
            </a:r>
          </a:p>
          <a:p>
            <a:r>
              <a:rPr lang="en-US" dirty="0" smtClean="0"/>
              <a:t>Impacts on Flood Potential</a:t>
            </a:r>
          </a:p>
        </p:txBody>
      </p:sp>
    </p:spTree>
    <p:extLst>
      <p:ext uri="{BB962C8B-B14F-4D97-AF65-F5344CB8AC3E}">
        <p14:creationId xmlns:p14="http://schemas.microsoft.com/office/powerpoint/2010/main" val="13409413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Content Placeholder 1"/>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l="1639" b="14359"/>
          <a:stretch/>
        </p:blipFill>
        <p:spPr>
          <a:xfrm>
            <a:off x="4576689" y="76200"/>
            <a:ext cx="4572000" cy="3352800"/>
          </a:xfrm>
        </p:spPr>
      </p:pic>
      <p:pic>
        <p:nvPicPr>
          <p:cNvPr id="11267" name="Content Placeholder 2"/>
          <p:cNvPicPr>
            <a:picLocks noGrp="1" noChangeAspect="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11113" y="3429000"/>
            <a:ext cx="4572001" cy="3451225"/>
          </a:xfrm>
        </p:spPr>
      </p:pic>
      <p:sp>
        <p:nvSpPr>
          <p:cNvPr id="11268" name="Rectangle 4"/>
          <p:cNvSpPr>
            <a:spLocks noGrp="1" noChangeArrowheads="1"/>
          </p:cNvSpPr>
          <p:nvPr>
            <p:ph sz="quarter" idx="3"/>
          </p:nvPr>
        </p:nvSpPr>
        <p:spPr>
          <a:xfrm>
            <a:off x="4572000" y="3352800"/>
            <a:ext cx="4572000" cy="3505200"/>
          </a:xfrm>
        </p:spPr>
        <p:txBody>
          <a:bodyPr/>
          <a:lstStyle/>
          <a:p>
            <a:pPr eaLnBrk="1" hangingPunct="1"/>
            <a:endParaRPr lang="en-US" altLang="en-US" sz="2400" dirty="0" smtClean="0"/>
          </a:p>
        </p:txBody>
      </p:sp>
      <p:pic>
        <p:nvPicPr>
          <p:cNvPr id="11269" name="Content Placeholder 3"/>
          <p:cNvPicPr>
            <a:picLocks noGrp="1" noChangeAspect="1"/>
          </p:cNvPicPr>
          <p:nvPr>
            <p:ph sz="quarter" idx="4"/>
          </p:nvPr>
        </p:nvPicPr>
        <p:blipFill>
          <a:blip r:embed="rId4">
            <a:extLst>
              <a:ext uri="{28A0092B-C50C-407E-A947-70E740481C1C}">
                <a14:useLocalDpi xmlns:a14="http://schemas.microsoft.com/office/drawing/2010/main" val="0"/>
              </a:ext>
            </a:extLst>
          </a:blip>
          <a:srcRect t="2174" b="13658"/>
          <a:stretch>
            <a:fillRect/>
          </a:stretch>
        </p:blipFill>
        <p:spPr>
          <a:xfrm>
            <a:off x="4495800" y="3429000"/>
            <a:ext cx="4648200" cy="3429000"/>
          </a:xfrm>
        </p:spPr>
      </p:pic>
      <p:pic>
        <p:nvPicPr>
          <p:cNvPr id="11270" name="Picture 6" descr="\\Box-s-file1\Docs\david.vallee\My Documents\At the NERFC\Climate Services\ENSO\3mondeltas\jas1997.PNG"/>
          <p:cNvPicPr>
            <a:picLocks noChangeAspect="1" noChangeArrowheads="1"/>
          </p:cNvPicPr>
          <p:nvPr/>
        </p:nvPicPr>
        <p:blipFill rotWithShape="1">
          <a:blip r:embed="rId5">
            <a:extLst>
              <a:ext uri="{28A0092B-C50C-407E-A947-70E740481C1C}">
                <a14:useLocalDpi xmlns:a14="http://schemas.microsoft.com/office/drawing/2010/main" val="0"/>
              </a:ext>
            </a:extLst>
          </a:blip>
          <a:srcRect r="1023"/>
          <a:stretch/>
        </p:blipFill>
        <p:spPr bwMode="auto">
          <a:xfrm>
            <a:off x="744" y="0"/>
            <a:ext cx="4571256"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76947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r>
              <a:rPr lang="en-US" dirty="0" smtClean="0"/>
              <a:t>Winter Snowfall</a:t>
            </a:r>
            <a:endParaRPr lang="en-US" dirty="0"/>
          </a:p>
        </p:txBody>
      </p:sp>
      <p:sp>
        <p:nvSpPr>
          <p:cNvPr id="3" name="Content Placeholder 2"/>
          <p:cNvSpPr>
            <a:spLocks noGrp="1"/>
          </p:cNvSpPr>
          <p:nvPr>
            <p:ph sz="quarter" idx="1"/>
          </p:nvPr>
        </p:nvSpPr>
        <p:spPr>
          <a:xfrm>
            <a:off x="2514600" y="1600200"/>
            <a:ext cx="4038600" cy="2185988"/>
          </a:xfrm>
        </p:spPr>
        <p:txBody>
          <a:bodyPr>
            <a:normAutofit fontScale="85000" lnSpcReduction="20000"/>
          </a:bodyPr>
          <a:lstStyle/>
          <a:p>
            <a:pPr algn="ctr"/>
            <a:r>
              <a:rPr lang="en-US" dirty="0" smtClean="0"/>
              <a:t>Providence, RI</a:t>
            </a:r>
          </a:p>
          <a:p>
            <a:pPr algn="ctr"/>
            <a:r>
              <a:rPr lang="en-US" dirty="0" smtClean="0"/>
              <a:t>Boston, MA</a:t>
            </a:r>
          </a:p>
          <a:p>
            <a:pPr algn="ctr"/>
            <a:r>
              <a:rPr lang="en-US" dirty="0" smtClean="0"/>
              <a:t>Worcester, MA</a:t>
            </a:r>
          </a:p>
          <a:p>
            <a:pPr algn="ctr"/>
            <a:r>
              <a:rPr lang="en-US" dirty="0" smtClean="0"/>
              <a:t>Portland, ME</a:t>
            </a:r>
          </a:p>
          <a:p>
            <a:pPr algn="ctr"/>
            <a:r>
              <a:rPr lang="en-US" dirty="0" smtClean="0"/>
              <a:t>Burlington, VT</a:t>
            </a:r>
            <a:endParaRPr lang="en-US" dirty="0"/>
          </a:p>
        </p:txBody>
      </p:sp>
    </p:spTree>
    <p:extLst>
      <p:ext uri="{BB962C8B-B14F-4D97-AF65-F5344CB8AC3E}">
        <p14:creationId xmlns:p14="http://schemas.microsoft.com/office/powerpoint/2010/main" val="5325250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96200" y="4038600"/>
            <a:ext cx="12192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1" y="0"/>
            <a:ext cx="91577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696200" y="4460230"/>
            <a:ext cx="1431588" cy="276999"/>
          </a:xfrm>
          <a:prstGeom prst="rect">
            <a:avLst/>
          </a:prstGeom>
          <a:solidFill>
            <a:schemeClr val="bg1"/>
          </a:solidFill>
        </p:spPr>
        <p:txBody>
          <a:bodyPr wrap="square" rtlCol="0">
            <a:spAutoFit/>
          </a:bodyPr>
          <a:lstStyle/>
          <a:p>
            <a:r>
              <a:rPr lang="en-US" sz="1200" dirty="0" smtClean="0"/>
              <a:t>Major ENSO season</a:t>
            </a:r>
            <a:endParaRPr lang="en-US" sz="1200" dirty="0"/>
          </a:p>
        </p:txBody>
      </p:sp>
      <p:sp>
        <p:nvSpPr>
          <p:cNvPr id="8" name="5-Point Star 7"/>
          <p:cNvSpPr/>
          <p:nvPr/>
        </p:nvSpPr>
        <p:spPr>
          <a:xfrm>
            <a:off x="6417734" y="4639733"/>
            <a:ext cx="272142" cy="274086"/>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9" name="5-Point Star 8"/>
          <p:cNvSpPr/>
          <p:nvPr/>
        </p:nvSpPr>
        <p:spPr>
          <a:xfrm>
            <a:off x="3081868" y="5144581"/>
            <a:ext cx="272142" cy="274086"/>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10" name="5-Point Star 9"/>
          <p:cNvSpPr/>
          <p:nvPr/>
        </p:nvSpPr>
        <p:spPr>
          <a:xfrm>
            <a:off x="3615268" y="5418667"/>
            <a:ext cx="272142" cy="274086"/>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11" name="5-Point Star 10"/>
          <p:cNvSpPr/>
          <p:nvPr/>
        </p:nvSpPr>
        <p:spPr>
          <a:xfrm>
            <a:off x="4367591" y="4605868"/>
            <a:ext cx="272142" cy="274086"/>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12" name="5-Point Star 11"/>
          <p:cNvSpPr/>
          <p:nvPr/>
        </p:nvSpPr>
        <p:spPr>
          <a:xfrm>
            <a:off x="5503334" y="5379486"/>
            <a:ext cx="272142" cy="274086"/>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13" name="5-Point Star 12"/>
          <p:cNvSpPr/>
          <p:nvPr/>
        </p:nvSpPr>
        <p:spPr>
          <a:xfrm>
            <a:off x="2555725" y="4876800"/>
            <a:ext cx="272142" cy="274086"/>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14" name="5-Point Star 13"/>
          <p:cNvSpPr/>
          <p:nvPr/>
        </p:nvSpPr>
        <p:spPr>
          <a:xfrm>
            <a:off x="4673598" y="4695848"/>
            <a:ext cx="272142" cy="274086"/>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15" name="5-Point Star 14"/>
          <p:cNvSpPr/>
          <p:nvPr/>
        </p:nvSpPr>
        <p:spPr>
          <a:xfrm>
            <a:off x="5061858" y="5334000"/>
            <a:ext cx="272142" cy="274086"/>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2" name="TextBox 1"/>
          <p:cNvSpPr txBox="1"/>
          <p:nvPr/>
        </p:nvSpPr>
        <p:spPr>
          <a:xfrm>
            <a:off x="838200" y="838200"/>
            <a:ext cx="3429000" cy="3077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400" b="1" dirty="0" smtClean="0"/>
              <a:t>Below normal snowfall</a:t>
            </a:r>
            <a:endParaRPr lang="en-US" sz="1400" b="1" dirty="0"/>
          </a:p>
        </p:txBody>
      </p:sp>
      <p:sp>
        <p:nvSpPr>
          <p:cNvPr id="5" name="5-Point Star 4"/>
          <p:cNvSpPr/>
          <p:nvPr/>
        </p:nvSpPr>
        <p:spPr>
          <a:xfrm>
            <a:off x="7424058" y="4460230"/>
            <a:ext cx="272142" cy="274086"/>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Tree>
    <p:extLst>
      <p:ext uri="{BB962C8B-B14F-4D97-AF65-F5344CB8AC3E}">
        <p14:creationId xmlns:p14="http://schemas.microsoft.com/office/powerpoint/2010/main" val="26677909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4" y="0"/>
            <a:ext cx="914640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5-Point Star 2"/>
          <p:cNvSpPr/>
          <p:nvPr/>
        </p:nvSpPr>
        <p:spPr>
          <a:xfrm>
            <a:off x="7347858" y="4800600"/>
            <a:ext cx="272142" cy="274086"/>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2" name="TextBox 1"/>
          <p:cNvSpPr txBox="1"/>
          <p:nvPr/>
        </p:nvSpPr>
        <p:spPr>
          <a:xfrm>
            <a:off x="7712412" y="4828401"/>
            <a:ext cx="1431588" cy="276999"/>
          </a:xfrm>
          <a:prstGeom prst="rect">
            <a:avLst/>
          </a:prstGeom>
          <a:noFill/>
        </p:spPr>
        <p:txBody>
          <a:bodyPr wrap="square" rtlCol="0">
            <a:spAutoFit/>
          </a:bodyPr>
          <a:lstStyle/>
          <a:p>
            <a:r>
              <a:rPr lang="en-US" sz="1200" dirty="0" smtClean="0"/>
              <a:t>Major ENSO season</a:t>
            </a:r>
            <a:endParaRPr lang="en-US" sz="1200" dirty="0"/>
          </a:p>
        </p:txBody>
      </p:sp>
      <p:sp>
        <p:nvSpPr>
          <p:cNvPr id="5" name="Rectangle 4"/>
          <p:cNvSpPr/>
          <p:nvPr/>
        </p:nvSpPr>
        <p:spPr>
          <a:xfrm>
            <a:off x="7696200" y="3124200"/>
            <a:ext cx="12192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7679267" y="4849746"/>
            <a:ext cx="1431588" cy="276999"/>
          </a:xfrm>
          <a:prstGeom prst="rect">
            <a:avLst/>
          </a:prstGeom>
          <a:solidFill>
            <a:schemeClr val="bg1"/>
          </a:solidFill>
        </p:spPr>
        <p:txBody>
          <a:bodyPr wrap="square" rtlCol="0">
            <a:spAutoFit/>
          </a:bodyPr>
          <a:lstStyle/>
          <a:p>
            <a:r>
              <a:rPr lang="en-US" sz="1200" dirty="0" smtClean="0"/>
              <a:t>Major ENSO season</a:t>
            </a:r>
            <a:endParaRPr lang="en-US" sz="1200" dirty="0"/>
          </a:p>
        </p:txBody>
      </p:sp>
      <p:sp>
        <p:nvSpPr>
          <p:cNvPr id="9" name="5-Point Star 8"/>
          <p:cNvSpPr/>
          <p:nvPr/>
        </p:nvSpPr>
        <p:spPr>
          <a:xfrm>
            <a:off x="3069266" y="4049233"/>
            <a:ext cx="272142" cy="274086"/>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10" name="5-Point Star 9"/>
          <p:cNvSpPr/>
          <p:nvPr/>
        </p:nvSpPr>
        <p:spPr>
          <a:xfrm>
            <a:off x="3581400" y="5562600"/>
            <a:ext cx="272142" cy="274086"/>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11" name="5-Point Star 10"/>
          <p:cNvSpPr/>
          <p:nvPr/>
        </p:nvSpPr>
        <p:spPr>
          <a:xfrm>
            <a:off x="4462891" y="4832499"/>
            <a:ext cx="272142" cy="274086"/>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12" name="5-Point Star 11"/>
          <p:cNvSpPr/>
          <p:nvPr/>
        </p:nvSpPr>
        <p:spPr>
          <a:xfrm>
            <a:off x="4321124" y="4555458"/>
            <a:ext cx="272142" cy="274086"/>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13" name="5-Point Star 12"/>
          <p:cNvSpPr/>
          <p:nvPr/>
        </p:nvSpPr>
        <p:spPr>
          <a:xfrm>
            <a:off x="5442858" y="4885072"/>
            <a:ext cx="272142" cy="274086"/>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14" name="5-Point Star 13"/>
          <p:cNvSpPr/>
          <p:nvPr/>
        </p:nvSpPr>
        <p:spPr>
          <a:xfrm>
            <a:off x="6335233" y="4418415"/>
            <a:ext cx="272142" cy="274086"/>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16" name="5-Point Star 15"/>
          <p:cNvSpPr/>
          <p:nvPr/>
        </p:nvSpPr>
        <p:spPr>
          <a:xfrm>
            <a:off x="2535866" y="4505248"/>
            <a:ext cx="272142" cy="274086"/>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15" name="5-Point Star 14"/>
          <p:cNvSpPr/>
          <p:nvPr/>
        </p:nvSpPr>
        <p:spPr>
          <a:xfrm>
            <a:off x="4985658" y="5037472"/>
            <a:ext cx="272142" cy="274086"/>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17" name="TextBox 16"/>
          <p:cNvSpPr txBox="1"/>
          <p:nvPr/>
        </p:nvSpPr>
        <p:spPr>
          <a:xfrm>
            <a:off x="838200" y="838200"/>
            <a:ext cx="3429000" cy="3077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400" b="1" dirty="0" smtClean="0"/>
              <a:t>Below normal snowfall</a:t>
            </a:r>
            <a:endParaRPr lang="en-US" sz="1400" b="1" dirty="0"/>
          </a:p>
        </p:txBody>
      </p:sp>
    </p:spTree>
    <p:extLst>
      <p:ext uri="{BB962C8B-B14F-4D97-AF65-F5344CB8AC3E}">
        <p14:creationId xmlns:p14="http://schemas.microsoft.com/office/powerpoint/2010/main" val="6992757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3902838236"/>
              </p:ext>
            </p:extLst>
          </p:nvPr>
        </p:nvGraphicFramePr>
        <p:xfrm>
          <a:off x="0" y="0"/>
          <a:ext cx="9142184"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3" name="5-Point Star 2"/>
          <p:cNvSpPr/>
          <p:nvPr/>
        </p:nvSpPr>
        <p:spPr>
          <a:xfrm>
            <a:off x="7473042" y="4600099"/>
            <a:ext cx="272142" cy="274086"/>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4" name="TextBox 7"/>
          <p:cNvSpPr txBox="1"/>
          <p:nvPr/>
        </p:nvSpPr>
        <p:spPr>
          <a:xfrm>
            <a:off x="7745184" y="4600099"/>
            <a:ext cx="1431588" cy="276999"/>
          </a:xfrm>
          <a:prstGeom prst="rect">
            <a:avLst/>
          </a:prstGeom>
          <a:solidFill>
            <a:schemeClr val="bg1"/>
          </a:solid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smtClean="0"/>
              <a:t>Major ENSO season</a:t>
            </a:r>
            <a:endParaRPr lang="en-US" sz="1200" dirty="0"/>
          </a:p>
        </p:txBody>
      </p:sp>
      <p:sp>
        <p:nvSpPr>
          <p:cNvPr id="5" name="5-Point Star 4"/>
          <p:cNvSpPr/>
          <p:nvPr/>
        </p:nvSpPr>
        <p:spPr>
          <a:xfrm>
            <a:off x="2539093" y="2298700"/>
            <a:ext cx="299356" cy="274086"/>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6" name="5-Point Star 5"/>
          <p:cNvSpPr/>
          <p:nvPr/>
        </p:nvSpPr>
        <p:spPr>
          <a:xfrm>
            <a:off x="3095776" y="3197249"/>
            <a:ext cx="299356" cy="274086"/>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7" name="5-Point Star 6"/>
          <p:cNvSpPr/>
          <p:nvPr/>
        </p:nvSpPr>
        <p:spPr>
          <a:xfrm>
            <a:off x="3586844" y="4297914"/>
            <a:ext cx="299356" cy="274086"/>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8" name="5-Point Star 7"/>
          <p:cNvSpPr/>
          <p:nvPr/>
        </p:nvSpPr>
        <p:spPr>
          <a:xfrm>
            <a:off x="4314976" y="3581400"/>
            <a:ext cx="299356" cy="274086"/>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9" name="5-Point Star 8"/>
          <p:cNvSpPr/>
          <p:nvPr/>
        </p:nvSpPr>
        <p:spPr>
          <a:xfrm>
            <a:off x="4602842" y="2446867"/>
            <a:ext cx="299356" cy="274086"/>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10" name="5-Point Star 9"/>
          <p:cNvSpPr/>
          <p:nvPr/>
        </p:nvSpPr>
        <p:spPr>
          <a:xfrm>
            <a:off x="6219976" y="3535923"/>
            <a:ext cx="299356" cy="274086"/>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Tree>
    <p:extLst>
      <p:ext uri="{BB962C8B-B14F-4D97-AF65-F5344CB8AC3E}">
        <p14:creationId xmlns:p14="http://schemas.microsoft.com/office/powerpoint/2010/main" val="3245386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2953552439"/>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4" name="5-Point Star 3"/>
          <p:cNvSpPr/>
          <p:nvPr/>
        </p:nvSpPr>
        <p:spPr>
          <a:xfrm>
            <a:off x="7086600" y="4495800"/>
            <a:ext cx="272142" cy="274086"/>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5" name="TextBox 4"/>
          <p:cNvSpPr txBox="1"/>
          <p:nvPr/>
        </p:nvSpPr>
        <p:spPr>
          <a:xfrm>
            <a:off x="7543800" y="4495800"/>
            <a:ext cx="1431588" cy="276999"/>
          </a:xfrm>
          <a:prstGeom prst="rect">
            <a:avLst/>
          </a:prstGeom>
          <a:solidFill>
            <a:schemeClr val="bg1"/>
          </a:solidFill>
        </p:spPr>
        <p:txBody>
          <a:bodyPr wrap="square" rtlCol="0">
            <a:spAutoFit/>
          </a:bodyPr>
          <a:lstStyle/>
          <a:p>
            <a:r>
              <a:rPr lang="en-US" sz="1200" dirty="0" smtClean="0"/>
              <a:t>Major ENSO season</a:t>
            </a:r>
            <a:endParaRPr lang="en-US" sz="1200"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7583" y="4739720"/>
            <a:ext cx="341313"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539" y="4459011"/>
            <a:ext cx="341313"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9078" y="4158076"/>
            <a:ext cx="341313"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5-Point Star 9"/>
          <p:cNvSpPr/>
          <p:nvPr/>
        </p:nvSpPr>
        <p:spPr>
          <a:xfrm>
            <a:off x="3431841" y="3688314"/>
            <a:ext cx="272142" cy="274086"/>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11" name="5-Point Star 10"/>
          <p:cNvSpPr/>
          <p:nvPr/>
        </p:nvSpPr>
        <p:spPr>
          <a:xfrm>
            <a:off x="4339614" y="3372678"/>
            <a:ext cx="272142" cy="274086"/>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12" name="5-Point Star 11"/>
          <p:cNvSpPr/>
          <p:nvPr/>
        </p:nvSpPr>
        <p:spPr>
          <a:xfrm>
            <a:off x="2948136" y="3515139"/>
            <a:ext cx="272142" cy="274086"/>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13" name="5-Point Star 12"/>
          <p:cNvSpPr/>
          <p:nvPr/>
        </p:nvSpPr>
        <p:spPr>
          <a:xfrm>
            <a:off x="2484783" y="4011094"/>
            <a:ext cx="272142" cy="274086"/>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Tree>
    <p:extLst>
      <p:ext uri="{BB962C8B-B14F-4D97-AF65-F5344CB8AC3E}">
        <p14:creationId xmlns:p14="http://schemas.microsoft.com/office/powerpoint/2010/main" val="3497595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622419867"/>
              </p:ext>
            </p:extLst>
          </p:nvPr>
        </p:nvGraphicFramePr>
        <p:xfrm>
          <a:off x="43954" y="36902"/>
          <a:ext cx="9144000" cy="6819900"/>
        </p:xfrm>
        <a:graphic>
          <a:graphicData uri="http://schemas.openxmlformats.org/drawingml/2006/chart">
            <c:chart xmlns:c="http://schemas.openxmlformats.org/drawingml/2006/chart" xmlns:r="http://schemas.openxmlformats.org/officeDocument/2006/relationships" r:id="rId2"/>
          </a:graphicData>
        </a:graphic>
      </p:graphicFrame>
      <p:sp>
        <p:nvSpPr>
          <p:cNvPr id="3" name="5-Point Star 2"/>
          <p:cNvSpPr/>
          <p:nvPr/>
        </p:nvSpPr>
        <p:spPr>
          <a:xfrm>
            <a:off x="7315200" y="4495800"/>
            <a:ext cx="272142" cy="274086"/>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4" name="TextBox 3"/>
          <p:cNvSpPr txBox="1"/>
          <p:nvPr/>
        </p:nvSpPr>
        <p:spPr>
          <a:xfrm>
            <a:off x="7620000" y="4572747"/>
            <a:ext cx="1431588" cy="276999"/>
          </a:xfrm>
          <a:prstGeom prst="rect">
            <a:avLst/>
          </a:prstGeom>
          <a:solidFill>
            <a:schemeClr val="bg1"/>
          </a:solidFill>
        </p:spPr>
        <p:txBody>
          <a:bodyPr wrap="square" rtlCol="0">
            <a:spAutoFit/>
          </a:bodyPr>
          <a:lstStyle/>
          <a:p>
            <a:r>
              <a:rPr lang="en-US" sz="1200" dirty="0" smtClean="0"/>
              <a:t>Major ENSO season</a:t>
            </a:r>
            <a:endParaRPr lang="en-US" sz="1200" dirty="0"/>
          </a:p>
        </p:txBody>
      </p:sp>
      <p:sp>
        <p:nvSpPr>
          <p:cNvPr id="6" name="5-Point Star 5"/>
          <p:cNvSpPr/>
          <p:nvPr/>
        </p:nvSpPr>
        <p:spPr>
          <a:xfrm>
            <a:off x="5911886" y="2800131"/>
            <a:ext cx="272142" cy="274086"/>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7" name="5-Point Star 6"/>
          <p:cNvSpPr/>
          <p:nvPr/>
        </p:nvSpPr>
        <p:spPr>
          <a:xfrm>
            <a:off x="5069806" y="2875653"/>
            <a:ext cx="272142" cy="274086"/>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8" name="5-Point Star 7"/>
          <p:cNvSpPr/>
          <p:nvPr/>
        </p:nvSpPr>
        <p:spPr>
          <a:xfrm>
            <a:off x="2973912" y="2294626"/>
            <a:ext cx="272142" cy="274086"/>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9" name="5-Point Star 8"/>
          <p:cNvSpPr/>
          <p:nvPr/>
        </p:nvSpPr>
        <p:spPr>
          <a:xfrm>
            <a:off x="3447269" y="3024938"/>
            <a:ext cx="272142" cy="274086"/>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10" name="5-Point Star 9"/>
          <p:cNvSpPr/>
          <p:nvPr/>
        </p:nvSpPr>
        <p:spPr>
          <a:xfrm>
            <a:off x="4376058" y="3733800"/>
            <a:ext cx="272142" cy="274086"/>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11" name="5-Point Star 10"/>
          <p:cNvSpPr/>
          <p:nvPr/>
        </p:nvSpPr>
        <p:spPr>
          <a:xfrm>
            <a:off x="4070992" y="3300583"/>
            <a:ext cx="272142" cy="274086"/>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12" name="5-Point Star 11"/>
          <p:cNvSpPr/>
          <p:nvPr/>
        </p:nvSpPr>
        <p:spPr>
          <a:xfrm>
            <a:off x="2521719" y="3105270"/>
            <a:ext cx="272142" cy="274086"/>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Tree>
    <p:extLst>
      <p:ext uri="{BB962C8B-B14F-4D97-AF65-F5344CB8AC3E}">
        <p14:creationId xmlns:p14="http://schemas.microsoft.com/office/powerpoint/2010/main" val="4119636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Applying local research</a:t>
            </a:r>
            <a:br>
              <a:rPr lang="en-US" dirty="0" smtClean="0"/>
            </a:br>
            <a:r>
              <a:rPr lang="en-US" sz="4000" i="1" dirty="0" smtClean="0"/>
              <a:t>Albeit a very small sample size</a:t>
            </a:r>
            <a:endParaRPr lang="en-US" sz="4000" i="1" dirty="0"/>
          </a:p>
        </p:txBody>
      </p:sp>
      <p:sp>
        <p:nvSpPr>
          <p:cNvPr id="3" name="Content Placeholder 2"/>
          <p:cNvSpPr>
            <a:spLocks noGrp="1"/>
          </p:cNvSpPr>
          <p:nvPr>
            <p:ph idx="1"/>
          </p:nvPr>
        </p:nvSpPr>
        <p:spPr/>
        <p:txBody>
          <a:bodyPr>
            <a:normAutofit fontScale="92500" lnSpcReduction="20000"/>
          </a:bodyPr>
          <a:lstStyle/>
          <a:p>
            <a:r>
              <a:rPr lang="en-US" dirty="0" smtClean="0"/>
              <a:t>Examined the top 5 warmest El Nino events</a:t>
            </a:r>
          </a:p>
          <a:p>
            <a:r>
              <a:rPr lang="en-US" dirty="0" smtClean="0"/>
              <a:t>Calculated 3 month precipitation totals and departures from normal</a:t>
            </a:r>
          </a:p>
          <a:p>
            <a:r>
              <a:rPr lang="en-US" dirty="0" smtClean="0"/>
              <a:t>Found several pronounced patterns</a:t>
            </a:r>
          </a:p>
          <a:p>
            <a:pPr lvl="1">
              <a:buFont typeface="Wingdings" panose="05000000000000000000" pitchFamily="2" charset="2"/>
              <a:buChar char="Ø"/>
            </a:pPr>
            <a:r>
              <a:rPr lang="en-US" b="1" dirty="0" smtClean="0">
                <a:solidFill>
                  <a:srgbClr val="00B050"/>
                </a:solidFill>
              </a:rPr>
              <a:t>Dry late summer/fall</a:t>
            </a:r>
          </a:p>
          <a:p>
            <a:pPr lvl="1">
              <a:buFont typeface="Wingdings" panose="05000000000000000000" pitchFamily="2" charset="2"/>
              <a:buChar char="Ø"/>
            </a:pPr>
            <a:r>
              <a:rPr lang="en-US" b="1" dirty="0" smtClean="0">
                <a:solidFill>
                  <a:srgbClr val="00B050"/>
                </a:solidFill>
              </a:rPr>
              <a:t>Milder than normal winter with below normal snowfall southeast New England and at or above normal away from the coast</a:t>
            </a:r>
          </a:p>
          <a:p>
            <a:pPr marL="457200" lvl="1" indent="0">
              <a:buNone/>
            </a:pPr>
            <a:endParaRPr lang="en-US" dirty="0" smtClean="0"/>
          </a:p>
          <a:p>
            <a:pPr lvl="1"/>
            <a:r>
              <a:rPr lang="en-US" i="1" dirty="0" smtClean="0">
                <a:solidFill>
                  <a:srgbClr val="C00000"/>
                </a:solidFill>
              </a:rPr>
              <a:t>Wet late winter/spring with an above to much above normal flood threat ??????</a:t>
            </a:r>
            <a:endParaRPr lang="en-US" i="1" dirty="0">
              <a:solidFill>
                <a:srgbClr val="C00000"/>
              </a:solidFill>
            </a:endParaRPr>
          </a:p>
        </p:txBody>
      </p:sp>
    </p:spTree>
    <p:extLst>
      <p:ext uri="{BB962C8B-B14F-4D97-AF65-F5344CB8AC3E}">
        <p14:creationId xmlns:p14="http://schemas.microsoft.com/office/powerpoint/2010/main" val="449031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274638"/>
            <a:ext cx="8229600" cy="944562"/>
          </a:xfrm>
        </p:spPr>
        <p:txBody>
          <a:bodyPr>
            <a:normAutofit fontScale="90000"/>
          </a:bodyPr>
          <a:lstStyle/>
          <a:p>
            <a:r>
              <a:rPr lang="en-US" altLang="en-US" dirty="0" smtClean="0"/>
              <a:t>Flood Potential</a:t>
            </a:r>
            <a:br>
              <a:rPr lang="en-US" altLang="en-US" dirty="0" smtClean="0"/>
            </a:br>
            <a:r>
              <a:rPr lang="en-US" altLang="en-US" sz="3200" dirty="0" smtClean="0"/>
              <a:t>“Super-ENSO events &gt;/= 1.7</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88326806"/>
              </p:ext>
            </p:extLst>
          </p:nvPr>
        </p:nvGraphicFramePr>
        <p:xfrm>
          <a:off x="457200" y="1447801"/>
          <a:ext cx="8458200" cy="4144962"/>
        </p:xfrm>
        <a:graphic>
          <a:graphicData uri="http://schemas.openxmlformats.org/drawingml/2006/table">
            <a:tbl>
              <a:tblPr firstRow="1" bandRow="1">
                <a:tableStyleId>{21E4AEA4-8DFA-4A89-87EB-49C32662AFE0}</a:tableStyleId>
              </a:tblPr>
              <a:tblGrid>
                <a:gridCol w="2819400"/>
                <a:gridCol w="2819400"/>
                <a:gridCol w="2819400"/>
              </a:tblGrid>
              <a:tr h="939664">
                <a:tc>
                  <a:txBody>
                    <a:bodyPr/>
                    <a:lstStyle/>
                    <a:p>
                      <a:r>
                        <a:rPr lang="en-US" sz="1800" dirty="0" smtClean="0"/>
                        <a:t>Basin</a:t>
                      </a:r>
                      <a:endParaRPr lang="en-US" sz="1800" dirty="0"/>
                    </a:p>
                  </a:txBody>
                  <a:tcPr marT="45724" marB="45724"/>
                </a:tc>
                <a:tc>
                  <a:txBody>
                    <a:bodyPr/>
                    <a:lstStyle/>
                    <a:p>
                      <a:r>
                        <a:rPr lang="en-US" sz="1800" dirty="0" smtClean="0"/>
                        <a:t>Flood</a:t>
                      </a:r>
                      <a:r>
                        <a:rPr lang="en-US" sz="1800" baseline="0" dirty="0" smtClean="0"/>
                        <a:t> Potential</a:t>
                      </a:r>
                    </a:p>
                    <a:p>
                      <a:r>
                        <a:rPr lang="en-US" sz="1800" baseline="0" dirty="0" smtClean="0"/>
                        <a:t>(all categories)</a:t>
                      </a:r>
                      <a:endParaRPr lang="en-US" sz="1800" dirty="0"/>
                    </a:p>
                  </a:txBody>
                  <a:tcPr marT="45724" marB="45724"/>
                </a:tc>
                <a:tc>
                  <a:txBody>
                    <a:bodyPr/>
                    <a:lstStyle/>
                    <a:p>
                      <a:r>
                        <a:rPr lang="en-US" sz="1800" dirty="0" smtClean="0"/>
                        <a:t>Most</a:t>
                      </a:r>
                      <a:r>
                        <a:rPr lang="en-US" sz="1800" baseline="0" dirty="0" smtClean="0"/>
                        <a:t> active flood season of major ENSOs </a:t>
                      </a:r>
                      <a:endParaRPr lang="en-US" sz="1800" dirty="0"/>
                    </a:p>
                  </a:txBody>
                  <a:tcPr marT="45724" marB="45724"/>
                </a:tc>
              </a:tr>
              <a:tr h="381086">
                <a:tc>
                  <a:txBody>
                    <a:bodyPr/>
                    <a:lstStyle/>
                    <a:p>
                      <a:r>
                        <a:rPr lang="en-US" sz="1800" dirty="0" smtClean="0"/>
                        <a:t>Great Lakes</a:t>
                      </a:r>
                      <a:endParaRPr lang="en-US" sz="1800" dirty="0"/>
                    </a:p>
                  </a:txBody>
                  <a:tcPr marT="45724" marB="45724"/>
                </a:tc>
                <a:tc>
                  <a:txBody>
                    <a:bodyPr/>
                    <a:lstStyle/>
                    <a:p>
                      <a:r>
                        <a:rPr lang="en-US" sz="1800" dirty="0" smtClean="0"/>
                        <a:t>Above</a:t>
                      </a:r>
                      <a:endParaRPr lang="en-US" sz="1800" dirty="0"/>
                    </a:p>
                  </a:txBody>
                  <a:tcPr marT="45724" marB="45724"/>
                </a:tc>
                <a:tc>
                  <a:txBody>
                    <a:bodyPr/>
                    <a:lstStyle/>
                    <a:p>
                      <a:r>
                        <a:rPr lang="en-US" sz="1800" dirty="0" smtClean="0"/>
                        <a:t>72-73</a:t>
                      </a:r>
                    </a:p>
                  </a:txBody>
                  <a:tcPr marT="45724" marB="45724"/>
                </a:tc>
              </a:tr>
              <a:tr h="381086">
                <a:tc>
                  <a:txBody>
                    <a:bodyPr/>
                    <a:lstStyle/>
                    <a:p>
                      <a:r>
                        <a:rPr lang="en-US" sz="1800" dirty="0" smtClean="0"/>
                        <a:t>Hudson-Mohawk</a:t>
                      </a:r>
                      <a:endParaRPr lang="en-US" sz="1800" dirty="0"/>
                    </a:p>
                  </a:txBody>
                  <a:tcPr marT="45724" marB="45724"/>
                </a:tc>
                <a:tc>
                  <a:txBody>
                    <a:bodyPr/>
                    <a:lstStyle/>
                    <a:p>
                      <a:r>
                        <a:rPr lang="en-US" sz="1800" dirty="0" smtClean="0"/>
                        <a:t>Above</a:t>
                      </a:r>
                      <a:endParaRPr lang="en-US" sz="1800" dirty="0"/>
                    </a:p>
                  </a:txBody>
                  <a:tcPr marT="45724" marB="45724"/>
                </a:tc>
                <a:tc>
                  <a:txBody>
                    <a:bodyPr/>
                    <a:lstStyle/>
                    <a:p>
                      <a:r>
                        <a:rPr lang="en-US" sz="1800" dirty="0" smtClean="0"/>
                        <a:t>97-98</a:t>
                      </a:r>
                    </a:p>
                  </a:txBody>
                  <a:tcPr marT="45724" marB="45724"/>
                </a:tc>
              </a:tr>
              <a:tr h="375866">
                <a:tc>
                  <a:txBody>
                    <a:bodyPr/>
                    <a:lstStyle/>
                    <a:p>
                      <a:r>
                        <a:rPr lang="en-US" sz="1800" dirty="0" smtClean="0"/>
                        <a:t>Champlain</a:t>
                      </a:r>
                      <a:endParaRPr lang="en-US" sz="1800" dirty="0"/>
                    </a:p>
                  </a:txBody>
                  <a:tcPr marT="45724" marB="45724"/>
                </a:tc>
                <a:tc>
                  <a:txBody>
                    <a:bodyPr/>
                    <a:lstStyle/>
                    <a:p>
                      <a:r>
                        <a:rPr lang="en-US" sz="1800" dirty="0" smtClean="0"/>
                        <a:t>Much above</a:t>
                      </a:r>
                      <a:endParaRPr lang="en-US" sz="1800" dirty="0"/>
                    </a:p>
                  </a:txBody>
                  <a:tcPr marT="45724" marB="45724"/>
                </a:tc>
                <a:tc>
                  <a:txBody>
                    <a:bodyPr/>
                    <a:lstStyle/>
                    <a:p>
                      <a:r>
                        <a:rPr lang="en-US" sz="1800" dirty="0" smtClean="0"/>
                        <a:t>97-98</a:t>
                      </a:r>
                    </a:p>
                  </a:txBody>
                  <a:tcPr marT="45724" marB="45724"/>
                </a:tc>
              </a:tr>
              <a:tr h="375866">
                <a:tc>
                  <a:txBody>
                    <a:bodyPr/>
                    <a:lstStyle/>
                    <a:p>
                      <a:r>
                        <a:rPr lang="en-US" sz="1800" dirty="0" smtClean="0"/>
                        <a:t>Connecticut</a:t>
                      </a:r>
                      <a:endParaRPr lang="en-US" sz="1800" dirty="0"/>
                    </a:p>
                  </a:txBody>
                  <a:tcPr marT="45724" marB="45724"/>
                </a:tc>
                <a:tc>
                  <a:txBody>
                    <a:bodyPr/>
                    <a:lstStyle/>
                    <a:p>
                      <a:r>
                        <a:rPr lang="en-US" sz="1800" dirty="0" smtClean="0"/>
                        <a:t>Above</a:t>
                      </a:r>
                      <a:endParaRPr lang="en-US" sz="1800" dirty="0"/>
                    </a:p>
                  </a:txBody>
                  <a:tcPr marT="45724" marB="45724"/>
                </a:tc>
                <a:tc>
                  <a:txBody>
                    <a:bodyPr/>
                    <a:lstStyle/>
                    <a:p>
                      <a:r>
                        <a:rPr lang="en-US" sz="1800" dirty="0" smtClean="0"/>
                        <a:t>97-98</a:t>
                      </a:r>
                    </a:p>
                  </a:txBody>
                  <a:tcPr marT="45724" marB="45724"/>
                </a:tc>
              </a:tr>
              <a:tr h="375866">
                <a:tc>
                  <a:txBody>
                    <a:bodyPr/>
                    <a:lstStyle/>
                    <a:p>
                      <a:r>
                        <a:rPr lang="en-US" sz="1800" dirty="0" smtClean="0"/>
                        <a:t>Southern New England</a:t>
                      </a:r>
                      <a:endParaRPr lang="en-US" sz="1800" dirty="0"/>
                    </a:p>
                  </a:txBody>
                  <a:tcPr marT="45724" marB="45724"/>
                </a:tc>
                <a:tc>
                  <a:txBody>
                    <a:bodyPr/>
                    <a:lstStyle/>
                    <a:p>
                      <a:r>
                        <a:rPr lang="en-US" sz="1800" dirty="0" smtClean="0"/>
                        <a:t>Much above</a:t>
                      </a:r>
                      <a:endParaRPr lang="en-US" sz="1800" dirty="0"/>
                    </a:p>
                  </a:txBody>
                  <a:tcPr marT="45724" marB="45724"/>
                </a:tc>
                <a:tc>
                  <a:txBody>
                    <a:bodyPr/>
                    <a:lstStyle/>
                    <a:p>
                      <a:r>
                        <a:rPr lang="en-US" sz="1800" dirty="0" smtClean="0"/>
                        <a:t>82-83</a:t>
                      </a:r>
                      <a:r>
                        <a:rPr lang="en-US" sz="1800" baseline="0" dirty="0" smtClean="0"/>
                        <a:t> and 97-98</a:t>
                      </a:r>
                      <a:endParaRPr lang="en-US" sz="1800" dirty="0" smtClean="0"/>
                    </a:p>
                  </a:txBody>
                  <a:tcPr marT="45724" marB="45724"/>
                </a:tc>
              </a:tr>
              <a:tr h="657764">
                <a:tc>
                  <a:txBody>
                    <a:bodyPr/>
                    <a:lstStyle/>
                    <a:p>
                      <a:r>
                        <a:rPr lang="en-US" sz="1800" dirty="0" smtClean="0"/>
                        <a:t>Merrimack</a:t>
                      </a:r>
                      <a:endParaRPr lang="en-US" sz="1800" dirty="0"/>
                    </a:p>
                  </a:txBody>
                  <a:tcPr marT="45724" marB="45724"/>
                </a:tc>
                <a:tc>
                  <a:txBody>
                    <a:bodyPr/>
                    <a:lstStyle/>
                    <a:p>
                      <a:r>
                        <a:rPr lang="en-US" sz="1800" dirty="0" smtClean="0"/>
                        <a:t>Above –</a:t>
                      </a:r>
                      <a:r>
                        <a:rPr lang="en-US" sz="1800" baseline="0" dirty="0" smtClean="0"/>
                        <a:t> lower</a:t>
                      </a:r>
                    </a:p>
                    <a:p>
                      <a:r>
                        <a:rPr lang="en-US" sz="1800" baseline="0" dirty="0" smtClean="0"/>
                        <a:t>Neutral – upper</a:t>
                      </a:r>
                      <a:endParaRPr lang="en-US" sz="1800" dirty="0"/>
                    </a:p>
                  </a:txBody>
                  <a:tcPr marT="45724" marB="45724"/>
                </a:tc>
                <a:tc>
                  <a:txBody>
                    <a:bodyPr/>
                    <a:lstStyle/>
                    <a:p>
                      <a:r>
                        <a:rPr lang="en-US" sz="1800" dirty="0" smtClean="0"/>
                        <a:t>97-98</a:t>
                      </a:r>
                    </a:p>
                    <a:p>
                      <a:r>
                        <a:rPr lang="en-US" sz="1800" dirty="0" smtClean="0"/>
                        <a:t>72-73</a:t>
                      </a:r>
                    </a:p>
                  </a:txBody>
                  <a:tcPr marT="45724" marB="45724"/>
                </a:tc>
              </a:tr>
              <a:tr h="657764">
                <a:tc>
                  <a:txBody>
                    <a:bodyPr/>
                    <a:lstStyle/>
                    <a:p>
                      <a:r>
                        <a:rPr lang="en-US" sz="1800" dirty="0" smtClean="0"/>
                        <a:t>Maine</a:t>
                      </a:r>
                      <a:endParaRPr lang="en-US" sz="1800" dirty="0"/>
                    </a:p>
                  </a:txBody>
                  <a:tcPr marT="45724" marB="45724"/>
                </a:tc>
                <a:tc>
                  <a:txBody>
                    <a:bodyPr/>
                    <a:lstStyle/>
                    <a:p>
                      <a:r>
                        <a:rPr lang="en-US" sz="1800" dirty="0" smtClean="0"/>
                        <a:t>West</a:t>
                      </a:r>
                      <a:r>
                        <a:rPr lang="en-US" sz="1800" baseline="0" dirty="0" smtClean="0"/>
                        <a:t> – Much Above</a:t>
                      </a:r>
                    </a:p>
                    <a:p>
                      <a:r>
                        <a:rPr lang="en-US" sz="1800" dirty="0" smtClean="0"/>
                        <a:t>East - Above</a:t>
                      </a:r>
                      <a:endParaRPr lang="en-US" sz="1800" dirty="0"/>
                    </a:p>
                  </a:txBody>
                  <a:tcPr marT="45724" marB="45724"/>
                </a:tc>
                <a:tc>
                  <a:txBody>
                    <a:bodyPr/>
                    <a:lstStyle/>
                    <a:p>
                      <a:r>
                        <a:rPr lang="en-US" sz="1800" dirty="0" smtClean="0"/>
                        <a:t>97-98</a:t>
                      </a:r>
                    </a:p>
                    <a:p>
                      <a:r>
                        <a:rPr lang="en-US" sz="1800" dirty="0" smtClean="0"/>
                        <a:t>82-83</a:t>
                      </a:r>
                    </a:p>
                  </a:txBody>
                  <a:tcPr marT="45724" marB="45724"/>
                </a:tc>
              </a:tr>
            </a:tbl>
          </a:graphicData>
        </a:graphic>
      </p:graphicFrame>
      <p:sp>
        <p:nvSpPr>
          <p:cNvPr id="13353" name="TextBox 1"/>
          <p:cNvSpPr txBox="1">
            <a:spLocks noChangeArrowheads="1"/>
          </p:cNvSpPr>
          <p:nvPr/>
        </p:nvSpPr>
        <p:spPr bwMode="auto">
          <a:xfrm>
            <a:off x="228600" y="5715000"/>
            <a:ext cx="8763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285750" indent="-285750" eaLnBrk="1" hangingPunct="1">
              <a:spcBef>
                <a:spcPct val="0"/>
              </a:spcBef>
              <a:buFont typeface="Arial" charset="0"/>
              <a:buChar char="•"/>
            </a:pPr>
            <a:r>
              <a:rPr lang="en-US" altLang="en-US" sz="1800" b="1" dirty="0" smtClean="0"/>
              <a:t>Notable </a:t>
            </a:r>
            <a:r>
              <a:rPr lang="en-US" altLang="en-US" sz="1800" b="1" dirty="0"/>
              <a:t>events in the 1.5-1.7 range include </a:t>
            </a:r>
            <a:r>
              <a:rPr lang="en-US" altLang="en-US" sz="1800" b="1" dirty="0" smtClean="0"/>
              <a:t>1986-87 </a:t>
            </a:r>
            <a:r>
              <a:rPr lang="en-US" altLang="en-US" sz="1800" b="1" dirty="0"/>
              <a:t>and </a:t>
            </a:r>
            <a:r>
              <a:rPr lang="en-US" altLang="en-US" sz="1800" b="1" dirty="0" smtClean="0"/>
              <a:t>2009-10</a:t>
            </a:r>
          </a:p>
          <a:p>
            <a:pPr marL="285750" indent="-285750" eaLnBrk="1" hangingPunct="1">
              <a:spcBef>
                <a:spcPct val="0"/>
              </a:spcBef>
              <a:buFont typeface="Arial" charset="0"/>
              <a:buChar char="•"/>
            </a:pPr>
            <a:r>
              <a:rPr lang="en-US" altLang="en-US" sz="1800" b="1" dirty="0" smtClean="0"/>
              <a:t>Both 86-87 and 09-10 ENSO were “Modoki Events” – central Pacific-based </a:t>
            </a:r>
            <a:endParaRPr lang="en-US" altLang="en-US" sz="1800" b="1" dirty="0"/>
          </a:p>
        </p:txBody>
      </p:sp>
    </p:spTree>
    <p:extLst>
      <p:ext uri="{BB962C8B-B14F-4D97-AF65-F5344CB8AC3E}">
        <p14:creationId xmlns:p14="http://schemas.microsoft.com/office/powerpoint/2010/main" val="22009324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7524" y="3757613"/>
            <a:ext cx="2276476" cy="294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1049" y="3757613"/>
            <a:ext cx="2276475" cy="2947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4572000" cy="3429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1049" y="14288"/>
            <a:ext cx="4552951" cy="3414713"/>
          </a:xfrm>
          <a:prstGeom prst="rect">
            <a:avLst/>
          </a:prstGeom>
        </p:spPr>
      </p:pic>
      <p:sp>
        <p:nvSpPr>
          <p:cNvPr id="14" name="TextBox 13"/>
          <p:cNvSpPr txBox="1"/>
          <p:nvPr/>
        </p:nvSpPr>
        <p:spPr>
          <a:xfrm>
            <a:off x="4924424" y="3429001"/>
            <a:ext cx="3886200" cy="400110"/>
          </a:xfrm>
          <a:prstGeom prst="rect">
            <a:avLst/>
          </a:prstGeom>
          <a:noFill/>
        </p:spPr>
        <p:txBody>
          <a:bodyPr wrap="square" rtlCol="0">
            <a:spAutoFit/>
          </a:bodyPr>
          <a:lstStyle/>
          <a:p>
            <a:pPr algn="ctr"/>
            <a:r>
              <a:rPr lang="en-US" sz="2000" b="1" dirty="0" smtClean="0"/>
              <a:t>April – June ???</a:t>
            </a:r>
            <a:endParaRPr lang="en-US" sz="2000" b="1" dirty="0"/>
          </a:p>
        </p:txBody>
      </p:sp>
      <p:sp>
        <p:nvSpPr>
          <p:cNvPr id="9" name="TextBox 8"/>
          <p:cNvSpPr txBox="1"/>
          <p:nvPr/>
        </p:nvSpPr>
        <p:spPr>
          <a:xfrm>
            <a:off x="3657600" y="2775466"/>
            <a:ext cx="21336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b="1" i="1" dirty="0" smtClean="0"/>
              <a:t>2015-2016 ENSO…</a:t>
            </a:r>
            <a:endParaRPr lang="en-US" b="1" i="1" dirty="0"/>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457576"/>
            <a:ext cx="4572000" cy="3400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6712" y="4056100"/>
            <a:ext cx="1038225" cy="811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9885" y="3962400"/>
            <a:ext cx="1038113" cy="885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24401" y="3429001"/>
            <a:ext cx="4419600" cy="3428999"/>
          </a:xfrm>
          <a:prstGeom prst="rect">
            <a:avLst/>
          </a:prstGeom>
        </p:spPr>
      </p:pic>
    </p:spTree>
    <p:extLst>
      <p:ext uri="{BB962C8B-B14F-4D97-AF65-F5344CB8AC3E}">
        <p14:creationId xmlns:p14="http://schemas.microsoft.com/office/powerpoint/2010/main" val="370983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924800" cy="1143000"/>
          </a:xfrm>
        </p:spPr>
        <p:txBody>
          <a:bodyPr>
            <a:normAutofit fontScale="90000"/>
          </a:bodyPr>
          <a:lstStyle/>
          <a:p>
            <a:r>
              <a:rPr lang="en-US" sz="3600" b="1" dirty="0" smtClean="0">
                <a:latin typeface="Calibri" pitchFamily="34" charset="0"/>
                <a:cs typeface="Calibri" pitchFamily="34" charset="0"/>
              </a:rPr>
              <a:t>So What Is the El Nino/Southern Oscillation?</a:t>
            </a:r>
            <a:endParaRPr lang="en-US" sz="3600" b="1" dirty="0">
              <a:latin typeface="Calibri" pitchFamily="34" charset="0"/>
              <a:cs typeface="Calibri" pitchFamily="34" charset="0"/>
            </a:endParaRPr>
          </a:p>
        </p:txBody>
      </p:sp>
      <p:sp>
        <p:nvSpPr>
          <p:cNvPr id="3" name="Content Placeholder 2"/>
          <p:cNvSpPr>
            <a:spLocks noGrp="1"/>
          </p:cNvSpPr>
          <p:nvPr>
            <p:ph sz="quarter" idx="4294967295"/>
          </p:nvPr>
        </p:nvSpPr>
        <p:spPr>
          <a:xfrm>
            <a:off x="609600" y="952500"/>
            <a:ext cx="7924800" cy="4953000"/>
          </a:xfrm>
          <a:prstGeom prst="rect">
            <a:avLst/>
          </a:prstGeom>
        </p:spPr>
        <p:txBody>
          <a:bodyPr>
            <a:noAutofit/>
          </a:bodyPr>
          <a:lstStyle/>
          <a:p>
            <a:r>
              <a:rPr lang="en-US" sz="2000" dirty="0" smtClean="0">
                <a:latin typeface="Calibri" pitchFamily="34" charset="0"/>
                <a:cs typeface="Calibri" pitchFamily="34" charset="0"/>
              </a:rPr>
              <a:t>A recurring climate pattern involving changes in the temperature of waters in the central and eastern tropical Pacific Ocean and the patterns of sea level pressure, lower- and upper-level winds, and tropical rainfall across the Pacific basin. </a:t>
            </a:r>
          </a:p>
          <a:p>
            <a:endParaRPr lang="en-US" sz="2000" dirty="0">
              <a:latin typeface="Calibri" pitchFamily="34" charset="0"/>
              <a:cs typeface="Calibri" pitchFamily="34" charset="0"/>
            </a:endParaRPr>
          </a:p>
          <a:p>
            <a:r>
              <a:rPr lang="en-US" sz="2000" dirty="0" smtClean="0">
                <a:latin typeface="Calibri" pitchFamily="34" charset="0"/>
                <a:cs typeface="Calibri" pitchFamily="34" charset="0"/>
              </a:rPr>
              <a:t>On periods ranging from about two to seven years, the surface waters across a large swath of the tropical Pacific Ocean warm or cool by anywhere from 1°C to 3°C, compared to normal. </a:t>
            </a:r>
          </a:p>
          <a:p>
            <a:endParaRPr lang="en-US" sz="2000" dirty="0">
              <a:latin typeface="Calibri" pitchFamily="34" charset="0"/>
              <a:cs typeface="Calibri" pitchFamily="34" charset="0"/>
            </a:endParaRPr>
          </a:p>
          <a:p>
            <a:r>
              <a:rPr lang="en-US" sz="2000" dirty="0" smtClean="0">
                <a:latin typeface="Calibri" pitchFamily="34" charset="0"/>
                <a:cs typeface="Calibri" pitchFamily="34" charset="0"/>
              </a:rPr>
              <a:t>This irregular oscillation between warm and cool patterns, referred to as the ENSO cycle, directly affects rainfall distribution in the tropics and can have a strong influence on weather across the United States and other parts of the world. </a:t>
            </a:r>
          </a:p>
          <a:p>
            <a:endParaRPr lang="en-US" sz="2000" dirty="0">
              <a:latin typeface="Calibri" pitchFamily="34" charset="0"/>
              <a:cs typeface="Calibri" pitchFamily="34" charset="0"/>
            </a:endParaRPr>
          </a:p>
          <a:p>
            <a:r>
              <a:rPr lang="en-US" sz="2000" b="1" dirty="0" smtClean="0">
                <a:solidFill>
                  <a:srgbClr val="FF0000"/>
                </a:solidFill>
                <a:latin typeface="Calibri" pitchFamily="34" charset="0"/>
                <a:cs typeface="Calibri" pitchFamily="34" charset="0"/>
              </a:rPr>
              <a:t>El Niño </a:t>
            </a:r>
            <a:r>
              <a:rPr lang="en-US" sz="2000" dirty="0" smtClean="0">
                <a:latin typeface="Calibri" pitchFamily="34" charset="0"/>
                <a:cs typeface="Calibri" pitchFamily="34" charset="0"/>
              </a:rPr>
              <a:t>and </a:t>
            </a:r>
            <a:r>
              <a:rPr lang="en-US" sz="2000" b="1" dirty="0" smtClean="0">
                <a:solidFill>
                  <a:srgbClr val="00B0F0"/>
                </a:solidFill>
                <a:latin typeface="Calibri" pitchFamily="34" charset="0"/>
                <a:cs typeface="Calibri" pitchFamily="34" charset="0"/>
              </a:rPr>
              <a:t>La Niña </a:t>
            </a:r>
            <a:r>
              <a:rPr lang="en-US" sz="2000" dirty="0" smtClean="0">
                <a:latin typeface="Calibri" pitchFamily="34" charset="0"/>
                <a:cs typeface="Calibri" pitchFamily="34" charset="0"/>
              </a:rPr>
              <a:t>are the extreme phases of the ENSO cycle; between these two phases is a third phase called </a:t>
            </a:r>
            <a:r>
              <a:rPr lang="en-US" sz="2000" b="1" dirty="0" smtClean="0">
                <a:solidFill>
                  <a:schemeClr val="accent6">
                    <a:lumMod val="75000"/>
                  </a:schemeClr>
                </a:solidFill>
                <a:latin typeface="Calibri" pitchFamily="34" charset="0"/>
                <a:cs typeface="Calibri" pitchFamily="34" charset="0"/>
              </a:rPr>
              <a:t>ENSO-neutral</a:t>
            </a:r>
            <a:r>
              <a:rPr lang="en-US" sz="2000" dirty="0" smtClean="0">
                <a:latin typeface="Calibri" pitchFamily="34" charset="0"/>
                <a:cs typeface="Calibri" pitchFamily="34" charset="0"/>
              </a:rPr>
              <a:t>.</a:t>
            </a:r>
            <a:endParaRPr lang="en-US" sz="2000" dirty="0">
              <a:latin typeface="Calibri" pitchFamily="34" charset="0"/>
              <a:cs typeface="Calibri" pitchFamily="34" charset="0"/>
            </a:endParaRPr>
          </a:p>
        </p:txBody>
      </p:sp>
    </p:spTree>
    <p:extLst>
      <p:ext uri="{BB962C8B-B14F-4D97-AF65-F5344CB8AC3E}">
        <p14:creationId xmlns:p14="http://schemas.microsoft.com/office/powerpoint/2010/main" val="29365608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Just one significant flood episode…</a:t>
            </a:r>
            <a:br>
              <a:rPr lang="en-US" dirty="0" smtClean="0"/>
            </a:br>
            <a:r>
              <a:rPr lang="en-US" sz="3600" i="1" dirty="0" smtClean="0"/>
              <a:t>and that occurred in February</a:t>
            </a:r>
            <a:endParaRPr lang="en-US" dirty="0"/>
          </a:p>
        </p:txBody>
      </p:sp>
      <p:pic>
        <p:nvPicPr>
          <p:cNvPr id="6146" name="Picture 2" descr="C:\Users\Ryan\Downloads\flooding.2016-02-27.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3055"/>
          <a:stretch/>
        </p:blipFill>
        <p:spPr bwMode="auto">
          <a:xfrm>
            <a:off x="533400" y="1600200"/>
            <a:ext cx="7696200" cy="4876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181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082" b="6392"/>
          <a:stretch/>
        </p:blipFill>
        <p:spPr bwMode="auto">
          <a:xfrm>
            <a:off x="4572000" y="304800"/>
            <a:ext cx="4572000" cy="6294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0"/>
            <a:ext cx="5486400" cy="792162"/>
          </a:xfrm>
        </p:spPr>
        <p:txBody>
          <a:bodyPr/>
          <a:lstStyle/>
          <a:p>
            <a:r>
              <a:rPr lang="en-US" dirty="0" smtClean="0"/>
              <a:t>Summary</a:t>
            </a:r>
            <a:endParaRPr lang="en-US" dirty="0"/>
          </a:p>
        </p:txBody>
      </p:sp>
      <p:sp>
        <p:nvSpPr>
          <p:cNvPr id="3" name="Content Placeholder 2"/>
          <p:cNvSpPr>
            <a:spLocks noGrp="1"/>
          </p:cNvSpPr>
          <p:nvPr>
            <p:ph idx="1"/>
          </p:nvPr>
        </p:nvSpPr>
        <p:spPr>
          <a:xfrm>
            <a:off x="0" y="990600"/>
            <a:ext cx="4724400" cy="5410200"/>
          </a:xfrm>
        </p:spPr>
        <p:txBody>
          <a:bodyPr>
            <a:normAutofit fontScale="70000" lnSpcReduction="20000"/>
          </a:bodyPr>
          <a:lstStyle/>
          <a:p>
            <a:r>
              <a:rPr lang="en-US" dirty="0" smtClean="0"/>
              <a:t>ENSO is just one of several major forcing mechanisms that can drive the weather patterns in the Northeast </a:t>
            </a:r>
          </a:p>
          <a:p>
            <a:pPr lvl="1"/>
            <a:r>
              <a:rPr lang="en-US" dirty="0" smtClean="0"/>
              <a:t>NAO, PNA, EPO, AO etc.  </a:t>
            </a:r>
          </a:p>
          <a:p>
            <a:pPr lvl="1"/>
            <a:r>
              <a:rPr lang="en-US" dirty="0" smtClean="0"/>
              <a:t>But they are all devilishly inter-connected</a:t>
            </a:r>
          </a:p>
          <a:p>
            <a:r>
              <a:rPr lang="en-US" dirty="0" smtClean="0"/>
              <a:t>Sample size of 5 is very small </a:t>
            </a:r>
          </a:p>
          <a:p>
            <a:r>
              <a:rPr lang="en-US" dirty="0" smtClean="0"/>
              <a:t>Some basic themes played out:</a:t>
            </a:r>
          </a:p>
          <a:p>
            <a:pPr lvl="1"/>
            <a:r>
              <a:rPr lang="en-US" b="1" dirty="0" smtClean="0">
                <a:solidFill>
                  <a:srgbClr val="00B050"/>
                </a:solidFill>
              </a:rPr>
              <a:t>Dry summer/fall heading into ENSO</a:t>
            </a:r>
          </a:p>
          <a:p>
            <a:pPr lvl="1"/>
            <a:r>
              <a:rPr lang="en-US" b="1" dirty="0" smtClean="0">
                <a:solidFill>
                  <a:srgbClr val="00B050"/>
                </a:solidFill>
              </a:rPr>
              <a:t>Lack luster snowfall in parts of the region</a:t>
            </a:r>
          </a:p>
          <a:p>
            <a:r>
              <a:rPr lang="en-US" dirty="0" smtClean="0"/>
              <a:t>Some basic themes did not play out:</a:t>
            </a:r>
          </a:p>
          <a:p>
            <a:pPr lvl="1"/>
            <a:r>
              <a:rPr lang="en-US" i="1" dirty="0" smtClean="0">
                <a:solidFill>
                  <a:srgbClr val="C00000"/>
                </a:solidFill>
              </a:rPr>
              <a:t>Absence of significant rainfall in the spring</a:t>
            </a:r>
          </a:p>
          <a:p>
            <a:pPr lvl="1"/>
            <a:r>
              <a:rPr lang="en-US" i="1" dirty="0" smtClean="0">
                <a:solidFill>
                  <a:srgbClr val="C00000"/>
                </a:solidFill>
              </a:rPr>
              <a:t>Absence of late winter/spring river flooding</a:t>
            </a:r>
            <a:endParaRPr lang="en-US" i="1" dirty="0">
              <a:solidFill>
                <a:srgbClr val="C00000"/>
              </a:solidFill>
            </a:endParaRPr>
          </a:p>
        </p:txBody>
      </p:sp>
      <p:sp>
        <p:nvSpPr>
          <p:cNvPr id="4" name="Oval 3"/>
          <p:cNvSpPr/>
          <p:nvPr/>
        </p:nvSpPr>
        <p:spPr>
          <a:xfrm>
            <a:off x="6781800" y="990600"/>
            <a:ext cx="381000" cy="7620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4953000" y="2133600"/>
            <a:ext cx="381000" cy="7620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6758609" y="2057400"/>
            <a:ext cx="404191" cy="7620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5486400" y="3124200"/>
            <a:ext cx="404191" cy="7620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5334000" y="4419600"/>
            <a:ext cx="404191" cy="7620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6216396" y="5482590"/>
            <a:ext cx="368808" cy="92202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4953000" y="0"/>
            <a:ext cx="3886200" cy="369332"/>
          </a:xfrm>
          <a:prstGeom prst="rect">
            <a:avLst/>
          </a:prstGeom>
          <a:noFill/>
        </p:spPr>
        <p:txBody>
          <a:bodyPr wrap="square" rtlCol="0">
            <a:spAutoFit/>
          </a:bodyPr>
          <a:lstStyle/>
          <a:p>
            <a:pPr algn="ctr"/>
            <a:r>
              <a:rPr lang="en-US" dirty="0" smtClean="0"/>
              <a:t>North Atlantic Oscillation Phase</a:t>
            </a:r>
            <a:endParaRPr lang="en-US" dirty="0"/>
          </a:p>
        </p:txBody>
      </p:sp>
    </p:spTree>
    <p:extLst>
      <p:ext uri="{BB962C8B-B14F-4D97-AF65-F5344CB8AC3E}">
        <p14:creationId xmlns:p14="http://schemas.microsoft.com/office/powerpoint/2010/main" val="6164738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82000" cy="1317625"/>
          </a:xfrm>
        </p:spPr>
        <p:txBody>
          <a:bodyPr>
            <a:noAutofit/>
          </a:bodyPr>
          <a:lstStyle/>
          <a:p>
            <a:r>
              <a:rPr lang="en-US" sz="3200" dirty="0" smtClean="0"/>
              <a:t>Examining Major El Nino Events:</a:t>
            </a:r>
            <a:br>
              <a:rPr lang="en-US" sz="3200" dirty="0" smtClean="0"/>
            </a:br>
            <a:r>
              <a:rPr lang="en-US" sz="2800" i="1" dirty="0" smtClean="0"/>
              <a:t>Impacts on Precipitation and Flood Potential in the Northeast United States</a:t>
            </a:r>
            <a:endParaRPr lang="en-US" sz="2000" i="1" dirty="0"/>
          </a:p>
        </p:txBody>
      </p:sp>
      <p:sp>
        <p:nvSpPr>
          <p:cNvPr id="3" name="Subtitle 2"/>
          <p:cNvSpPr>
            <a:spLocks noGrp="1"/>
          </p:cNvSpPr>
          <p:nvPr>
            <p:ph type="subTitle" idx="1"/>
          </p:nvPr>
        </p:nvSpPr>
        <p:spPr>
          <a:xfrm>
            <a:off x="942622" y="5867400"/>
            <a:ext cx="7315200" cy="808037"/>
          </a:xfrm>
        </p:spPr>
        <p:txBody>
          <a:bodyPr>
            <a:noAutofit/>
          </a:bodyPr>
          <a:lstStyle/>
          <a:p>
            <a:r>
              <a:rPr lang="en-US" sz="1400" b="1" dirty="0" smtClean="0">
                <a:solidFill>
                  <a:srgbClr val="002060"/>
                </a:solidFill>
              </a:rPr>
              <a:t>David R. Vallee</a:t>
            </a:r>
            <a:br>
              <a:rPr lang="en-US" sz="1400" b="1" dirty="0" smtClean="0">
                <a:solidFill>
                  <a:srgbClr val="002060"/>
                </a:solidFill>
              </a:rPr>
            </a:br>
            <a:r>
              <a:rPr lang="en-US" sz="1400" b="1" dirty="0" smtClean="0">
                <a:solidFill>
                  <a:srgbClr val="002060"/>
                </a:solidFill>
              </a:rPr>
              <a:t>Hydrologist-in-Charge</a:t>
            </a:r>
            <a:br>
              <a:rPr lang="en-US" sz="1400" b="1" dirty="0" smtClean="0">
                <a:solidFill>
                  <a:srgbClr val="002060"/>
                </a:solidFill>
              </a:rPr>
            </a:br>
            <a:r>
              <a:rPr lang="en-US" sz="1400" b="1" dirty="0" smtClean="0">
                <a:solidFill>
                  <a:srgbClr val="002060"/>
                </a:solidFill>
              </a:rPr>
              <a:t>NOAA/NWS/Northeast River Forecast Center</a:t>
            </a:r>
          </a:p>
          <a:p>
            <a:r>
              <a:rPr lang="en-US" sz="1200" i="1" dirty="0" smtClean="0">
                <a:solidFill>
                  <a:srgbClr val="002060"/>
                </a:solidFill>
                <a:hlinkClick r:id="rId2"/>
              </a:rPr>
              <a:t>david.vallee@noaa.gov</a:t>
            </a:r>
            <a:r>
              <a:rPr lang="en-US" sz="1200" i="1" dirty="0" smtClean="0">
                <a:solidFill>
                  <a:srgbClr val="002060"/>
                </a:solidFill>
              </a:rPr>
              <a:t>                  </a:t>
            </a:r>
            <a:r>
              <a:rPr lang="en-US" sz="1200" i="1" dirty="0" smtClean="0">
                <a:solidFill>
                  <a:srgbClr val="002060"/>
                </a:solidFill>
                <a:hlinkClick r:id="rId3"/>
              </a:rPr>
              <a:t>http://weather.gov/nerfc</a:t>
            </a:r>
            <a:endParaRPr lang="en-US" sz="1200" i="1" dirty="0" smtClean="0">
              <a:solidFill>
                <a:srgbClr val="002060"/>
              </a:solidFill>
            </a:endParaRPr>
          </a:p>
          <a:p>
            <a:endParaRPr lang="en-US" sz="1200" i="1" dirty="0" smtClean="0">
              <a:solidFill>
                <a:srgbClr val="002060"/>
              </a:solidFill>
            </a:endParaRPr>
          </a:p>
          <a:p>
            <a:endParaRPr lang="en-US" sz="1200" i="1" dirty="0" smtClean="0">
              <a:solidFill>
                <a:srgbClr val="002060"/>
              </a:solidFill>
            </a:endParaRPr>
          </a:p>
        </p:txBody>
      </p:sp>
      <p:pic>
        <p:nvPicPr>
          <p:cNvPr id="5"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622" y="1395838"/>
            <a:ext cx="7258755" cy="4395361"/>
          </a:xfrm>
          <a:prstGeom prst="rect">
            <a:avLst/>
          </a:prstGeom>
          <a:ln>
            <a:solidFill>
              <a:srgbClr val="002060"/>
            </a:solidFill>
          </a:ln>
        </p:spPr>
      </p:pic>
    </p:spTree>
    <p:extLst>
      <p:ext uri="{BB962C8B-B14F-4D97-AF65-F5344CB8AC3E}">
        <p14:creationId xmlns:p14="http://schemas.microsoft.com/office/powerpoint/2010/main" val="24164847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924800" cy="1143000"/>
          </a:xfrm>
        </p:spPr>
        <p:txBody>
          <a:bodyPr/>
          <a:lstStyle/>
          <a:p>
            <a:r>
              <a:rPr lang="en-US" sz="3600" b="1" dirty="0" smtClean="0">
                <a:latin typeface="Calibri" pitchFamily="34" charset="0"/>
                <a:cs typeface="Calibri" pitchFamily="34" charset="0"/>
              </a:rPr>
              <a:t>Normal Conditions</a:t>
            </a:r>
            <a:endParaRPr lang="en-US" sz="3600" b="1" dirty="0">
              <a:latin typeface="Calibri" pitchFamily="34" charset="0"/>
              <a:cs typeface="Calibri" pitchFamily="34" charset="0"/>
            </a:endParaRPr>
          </a:p>
        </p:txBody>
      </p:sp>
      <p:sp>
        <p:nvSpPr>
          <p:cNvPr id="3" name="Content Placeholder 2"/>
          <p:cNvSpPr>
            <a:spLocks noGrp="1"/>
          </p:cNvSpPr>
          <p:nvPr>
            <p:ph sz="quarter" idx="4294967295"/>
          </p:nvPr>
        </p:nvSpPr>
        <p:spPr>
          <a:xfrm>
            <a:off x="457200" y="1447801"/>
            <a:ext cx="8229600" cy="1752599"/>
          </a:xfrm>
          <a:prstGeom prst="rect">
            <a:avLst/>
          </a:prstGeom>
        </p:spPr>
        <p:txBody>
          <a:bodyPr>
            <a:normAutofit/>
          </a:bodyPr>
          <a:lstStyle/>
          <a:p>
            <a:r>
              <a:rPr lang="en-US" sz="2600" dirty="0" smtClean="0">
                <a:latin typeface="Calibri" pitchFamily="34" charset="0"/>
                <a:cs typeface="Calibri" pitchFamily="34" charset="0"/>
              </a:rPr>
              <a:t>Normally, strong trade winds blow from the east along the equator, pushing warm water into the western Pacific Ocean. </a:t>
            </a:r>
            <a:endParaRPr lang="en-US" sz="2600" dirty="0">
              <a:latin typeface="Calibri" pitchFamily="34" charset="0"/>
              <a:cs typeface="Calibri"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503" y="3099816"/>
            <a:ext cx="7722994" cy="3376905"/>
          </a:xfrm>
          <a:prstGeom prst="rect">
            <a:avLst/>
          </a:prstGeom>
        </p:spPr>
      </p:pic>
    </p:spTree>
    <p:extLst>
      <p:ext uri="{BB962C8B-B14F-4D97-AF65-F5344CB8AC3E}">
        <p14:creationId xmlns:p14="http://schemas.microsoft.com/office/powerpoint/2010/main" val="354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924800" cy="838200"/>
          </a:xfrm>
        </p:spPr>
        <p:txBody>
          <a:bodyPr/>
          <a:lstStyle/>
          <a:p>
            <a:r>
              <a:rPr lang="en-US" sz="3600" b="1" dirty="0" smtClean="0">
                <a:latin typeface="Calibri" pitchFamily="34" charset="0"/>
                <a:cs typeface="Calibri" pitchFamily="34" charset="0"/>
              </a:rPr>
              <a:t>El Niño</a:t>
            </a:r>
            <a:endParaRPr lang="en-US" sz="3600" dirty="0">
              <a:latin typeface="Calibri" pitchFamily="34" charset="0"/>
              <a:cs typeface="Calibri" pitchFamily="34" charset="0"/>
            </a:endParaRPr>
          </a:p>
        </p:txBody>
      </p:sp>
      <p:sp>
        <p:nvSpPr>
          <p:cNvPr id="3" name="Content Placeholder 2"/>
          <p:cNvSpPr>
            <a:spLocks noGrp="1"/>
          </p:cNvSpPr>
          <p:nvPr>
            <p:ph sz="quarter" idx="4294967295"/>
          </p:nvPr>
        </p:nvSpPr>
        <p:spPr>
          <a:xfrm>
            <a:off x="533400" y="990600"/>
            <a:ext cx="8077200" cy="2133600"/>
          </a:xfrm>
          <a:prstGeom prst="rect">
            <a:avLst/>
          </a:prstGeom>
        </p:spPr>
        <p:txBody>
          <a:bodyPr>
            <a:normAutofit/>
          </a:bodyPr>
          <a:lstStyle/>
          <a:p>
            <a:r>
              <a:rPr lang="en-US" sz="2400" b="1" dirty="0" smtClean="0">
                <a:latin typeface="Calibri" pitchFamily="34" charset="0"/>
                <a:cs typeface="Calibri" pitchFamily="34" charset="0"/>
              </a:rPr>
              <a:t>El Niño</a:t>
            </a:r>
            <a:r>
              <a:rPr lang="en-US" sz="2400" dirty="0" smtClean="0">
                <a:latin typeface="Calibri" pitchFamily="34" charset="0"/>
                <a:cs typeface="Calibri" pitchFamily="34" charset="0"/>
              </a:rPr>
              <a:t> conditions occur when abnormally warm waters accumulate in tropical latitudes of the central and eastern Pacific Ocean associated with a weakening of the low-level easterly winds. Consequently, tropical rains that usually fall over Indonesia shift eastward. </a:t>
            </a:r>
            <a:endParaRPr lang="en-US" sz="2400" dirty="0"/>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503" y="3099816"/>
            <a:ext cx="7722994" cy="3376905"/>
          </a:xfrm>
          <a:prstGeom prst="rect">
            <a:avLst/>
          </a:prstGeom>
        </p:spPr>
      </p:pic>
    </p:spTree>
    <p:extLst>
      <p:ext uri="{BB962C8B-B14F-4D97-AF65-F5344CB8AC3E}">
        <p14:creationId xmlns:p14="http://schemas.microsoft.com/office/powerpoint/2010/main" val="3023865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924800" cy="1143000"/>
          </a:xfrm>
        </p:spPr>
        <p:txBody>
          <a:bodyPr/>
          <a:lstStyle/>
          <a:p>
            <a:r>
              <a:rPr lang="en-US" sz="3600" b="1" dirty="0" smtClean="0">
                <a:latin typeface="Calibri" pitchFamily="34" charset="0"/>
                <a:cs typeface="Calibri" pitchFamily="34" charset="0"/>
              </a:rPr>
              <a:t>La </a:t>
            </a:r>
            <a:r>
              <a:rPr lang="en-US" sz="3600" b="1" dirty="0">
                <a:latin typeface="Calibri" pitchFamily="34" charset="0"/>
                <a:cs typeface="Calibri" pitchFamily="34" charset="0"/>
              </a:rPr>
              <a:t>Niña </a:t>
            </a:r>
            <a:r>
              <a:rPr lang="en-US" sz="3600" b="1" dirty="0" smtClean="0">
                <a:latin typeface="Calibri" pitchFamily="34" charset="0"/>
                <a:cs typeface="Calibri" pitchFamily="34" charset="0"/>
              </a:rPr>
              <a:t>Conditions</a:t>
            </a:r>
            <a:endParaRPr lang="en-US" sz="3600" b="1" dirty="0">
              <a:latin typeface="Calibri" pitchFamily="34" charset="0"/>
              <a:cs typeface="Calibri" pitchFamily="34" charset="0"/>
            </a:endParaRPr>
          </a:p>
        </p:txBody>
      </p:sp>
      <p:sp>
        <p:nvSpPr>
          <p:cNvPr id="3" name="Content Placeholder 2"/>
          <p:cNvSpPr>
            <a:spLocks noGrp="1"/>
          </p:cNvSpPr>
          <p:nvPr>
            <p:ph sz="quarter" idx="4294967295"/>
          </p:nvPr>
        </p:nvSpPr>
        <p:spPr>
          <a:xfrm>
            <a:off x="457200" y="1447801"/>
            <a:ext cx="8229600" cy="1752599"/>
          </a:xfrm>
          <a:prstGeom prst="rect">
            <a:avLst/>
          </a:prstGeom>
        </p:spPr>
        <p:txBody>
          <a:bodyPr>
            <a:normAutofit/>
          </a:bodyPr>
          <a:lstStyle/>
          <a:p>
            <a:r>
              <a:rPr lang="en-US" sz="2600" dirty="0">
                <a:latin typeface="Calibri" pitchFamily="34" charset="0"/>
                <a:cs typeface="Calibri" pitchFamily="34" charset="0"/>
              </a:rPr>
              <a:t>T</a:t>
            </a:r>
            <a:r>
              <a:rPr lang="en-US" sz="2600" dirty="0" smtClean="0">
                <a:latin typeface="Calibri" pitchFamily="34" charset="0"/>
                <a:cs typeface="Calibri" pitchFamily="34" charset="0"/>
              </a:rPr>
              <a:t>rade winds are unusually strong blowing from the east along the equator, pushing warm water farther across the western Pacific Ocean. </a:t>
            </a:r>
            <a:endParaRPr lang="en-US" sz="2600" dirty="0">
              <a:latin typeface="Calibri" pitchFamily="34" charset="0"/>
              <a:cs typeface="Calibri"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503" y="3099816"/>
            <a:ext cx="7722994" cy="3376905"/>
          </a:xfrm>
          <a:prstGeom prst="rect">
            <a:avLst/>
          </a:prstGeom>
        </p:spPr>
      </p:pic>
      <p:sp>
        <p:nvSpPr>
          <p:cNvPr id="4" name="TextBox 3"/>
          <p:cNvSpPr txBox="1"/>
          <p:nvPr/>
        </p:nvSpPr>
        <p:spPr>
          <a:xfrm>
            <a:off x="4800600" y="3125054"/>
            <a:ext cx="2362200" cy="532546"/>
          </a:xfrm>
          <a:prstGeom prst="rect">
            <a:avLst/>
          </a:prstGeom>
          <a:solidFill>
            <a:schemeClr val="bg1"/>
          </a:solidFill>
        </p:spPr>
        <p:txBody>
          <a:bodyPr wrap="square" rtlCol="0">
            <a:spAutoFit/>
          </a:bodyPr>
          <a:lstStyle/>
          <a:p>
            <a:r>
              <a:rPr lang="en-US" sz="2000" b="1" dirty="0" smtClean="0"/>
              <a:t>La Ni</a:t>
            </a:r>
            <a:r>
              <a:rPr lang="en-US" sz="2000" b="1" dirty="0" smtClean="0">
                <a:latin typeface="Calibri" pitchFamily="34" charset="0"/>
                <a:cs typeface="Calibri" pitchFamily="34" charset="0"/>
              </a:rPr>
              <a:t>ñ</a:t>
            </a:r>
            <a:r>
              <a:rPr lang="en-US" sz="2000" b="1" dirty="0" smtClean="0"/>
              <a:t>a  conditions</a:t>
            </a:r>
            <a:endParaRPr lang="en-US" sz="2000" b="1" dirty="0"/>
          </a:p>
        </p:txBody>
      </p:sp>
      <p:sp>
        <p:nvSpPr>
          <p:cNvPr id="5" name="Down Arrow 4"/>
          <p:cNvSpPr/>
          <p:nvPr/>
        </p:nvSpPr>
        <p:spPr>
          <a:xfrm>
            <a:off x="6024232" y="3600510"/>
            <a:ext cx="342900" cy="742890"/>
          </a:xfrm>
          <a:prstGeom prst="down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own Arrow 7"/>
          <p:cNvSpPr/>
          <p:nvPr/>
        </p:nvSpPr>
        <p:spPr>
          <a:xfrm rot="5400000">
            <a:off x="3505200" y="3988978"/>
            <a:ext cx="381000" cy="990600"/>
          </a:xfrm>
          <a:prstGeom prst="down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own Arrow 8"/>
          <p:cNvSpPr/>
          <p:nvPr/>
        </p:nvSpPr>
        <p:spPr>
          <a:xfrm rot="10800000">
            <a:off x="2835791" y="3471532"/>
            <a:ext cx="342900" cy="742890"/>
          </a:xfrm>
          <a:prstGeom prst="down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own Arrow 9"/>
          <p:cNvSpPr/>
          <p:nvPr/>
        </p:nvSpPr>
        <p:spPr>
          <a:xfrm rot="16200000">
            <a:off x="3978329" y="3165868"/>
            <a:ext cx="305227" cy="742890"/>
          </a:xfrm>
          <a:prstGeom prst="down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4191001" y="4343400"/>
            <a:ext cx="712068" cy="3313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Down Arrow 6"/>
          <p:cNvSpPr/>
          <p:nvPr/>
        </p:nvSpPr>
        <p:spPr>
          <a:xfrm rot="5400000">
            <a:off x="5352765" y="3748703"/>
            <a:ext cx="381000" cy="1485329"/>
          </a:xfrm>
          <a:prstGeom prst="down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76440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3875"/>
            <a:ext cx="9144000" cy="581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327153" y="3115270"/>
            <a:ext cx="704039"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L</a:t>
            </a:r>
            <a:endParaRPr lang="en-US" sz="6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endParaRPr>
          </a:p>
        </p:txBody>
      </p:sp>
      <p:sp>
        <p:nvSpPr>
          <p:cNvPr id="4" name="Rectangle 3"/>
          <p:cNvSpPr/>
          <p:nvPr/>
        </p:nvSpPr>
        <p:spPr>
          <a:xfrm>
            <a:off x="6781800" y="3039070"/>
            <a:ext cx="65274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L</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endParaRPr>
          </a:p>
        </p:txBody>
      </p:sp>
      <p:sp>
        <p:nvSpPr>
          <p:cNvPr id="7" name="Rectangle 6"/>
          <p:cNvSpPr/>
          <p:nvPr/>
        </p:nvSpPr>
        <p:spPr>
          <a:xfrm>
            <a:off x="5200093" y="3156879"/>
            <a:ext cx="76815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solidFill>
                  <a:srgbClr val="00B0F0"/>
                </a:solidFill>
                <a:effectLst>
                  <a:outerShdw blurRad="76200" dist="50800" dir="5400000" algn="tl" rotWithShape="0">
                    <a:srgbClr val="000000">
                      <a:alpha val="65000"/>
                    </a:srgbClr>
                  </a:outerShdw>
                </a:effectLst>
                <a:latin typeface="Arial Black" panose="020B0A04020102020204" pitchFamily="34" charset="0"/>
              </a:rPr>
              <a:t>H</a:t>
            </a:r>
            <a:endParaRPr lang="en-US" sz="5400" b="1" cap="none" spc="50" dirty="0">
              <a:ln w="11430"/>
              <a:solidFill>
                <a:srgbClr val="00B0F0"/>
              </a:solidFill>
              <a:effectLst>
                <a:outerShdw blurRad="76200" dist="50800" dir="5400000" algn="tl" rotWithShape="0">
                  <a:srgbClr val="000000">
                    <a:alpha val="65000"/>
                  </a:srgbClr>
                </a:outerShdw>
              </a:effectLst>
              <a:latin typeface="Arial Black" panose="020B0A04020102020204" pitchFamily="34" charset="0"/>
            </a:endParaRPr>
          </a:p>
        </p:txBody>
      </p:sp>
      <p:sp>
        <p:nvSpPr>
          <p:cNvPr id="9" name="Rectangle 8"/>
          <p:cNvSpPr/>
          <p:nvPr/>
        </p:nvSpPr>
        <p:spPr>
          <a:xfrm>
            <a:off x="1752600" y="3170065"/>
            <a:ext cx="76815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solidFill>
                  <a:srgbClr val="00B0F0"/>
                </a:solidFill>
                <a:effectLst>
                  <a:outerShdw blurRad="76200" dist="50800" dir="5400000" algn="tl" rotWithShape="0">
                    <a:srgbClr val="000000">
                      <a:alpha val="65000"/>
                    </a:srgbClr>
                  </a:outerShdw>
                </a:effectLst>
                <a:latin typeface="Arial Black" panose="020B0A04020102020204" pitchFamily="34" charset="0"/>
              </a:rPr>
              <a:t>H</a:t>
            </a:r>
            <a:endParaRPr lang="en-US" sz="5400" b="1" cap="none" spc="50" dirty="0">
              <a:ln w="11430"/>
              <a:solidFill>
                <a:srgbClr val="00B0F0"/>
              </a:solidFill>
              <a:effectLst>
                <a:outerShdw blurRad="76200" dist="50800" dir="5400000" algn="tl" rotWithShape="0">
                  <a:srgbClr val="000000">
                    <a:alpha val="65000"/>
                  </a:srgbClr>
                </a:outerShdw>
              </a:effectLst>
              <a:latin typeface="Arial Black" panose="020B0A04020102020204" pitchFamily="34" charset="0"/>
            </a:endParaRPr>
          </a:p>
        </p:txBody>
      </p:sp>
    </p:spTree>
    <p:extLst>
      <p:ext uri="{BB962C8B-B14F-4D97-AF65-F5344CB8AC3E}">
        <p14:creationId xmlns:p14="http://schemas.microsoft.com/office/powerpoint/2010/main" val="111327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3875"/>
            <a:ext cx="9144000" cy="581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901705" y="3124200"/>
            <a:ext cx="755335" cy="110799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L</a:t>
            </a:r>
            <a:endParaRPr lang="en-US" sz="6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endParaRPr>
          </a:p>
        </p:txBody>
      </p:sp>
      <p:sp>
        <p:nvSpPr>
          <p:cNvPr id="6" name="Rectangle 5"/>
          <p:cNvSpPr/>
          <p:nvPr/>
        </p:nvSpPr>
        <p:spPr>
          <a:xfrm>
            <a:off x="3136280" y="3124200"/>
            <a:ext cx="896400" cy="110799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cap="none" spc="50" dirty="0" smtClean="0">
                <a:ln w="11430"/>
                <a:solidFill>
                  <a:srgbClr val="00B0F0"/>
                </a:solidFill>
                <a:effectLst>
                  <a:outerShdw blurRad="76200" dist="50800" dir="5400000" algn="tl" rotWithShape="0">
                    <a:srgbClr val="000000">
                      <a:alpha val="65000"/>
                    </a:srgbClr>
                  </a:outerShdw>
                </a:effectLst>
                <a:latin typeface="Arial Black" panose="020B0A04020102020204" pitchFamily="34" charset="0"/>
              </a:rPr>
              <a:t>H</a:t>
            </a:r>
            <a:endParaRPr lang="en-US" sz="6600" b="1" cap="none" spc="50" dirty="0">
              <a:ln w="11430"/>
              <a:solidFill>
                <a:srgbClr val="00B0F0"/>
              </a:solidFill>
              <a:effectLst>
                <a:outerShdw blurRad="76200" dist="50800" dir="5400000" algn="tl" rotWithShape="0">
                  <a:srgbClr val="000000">
                    <a:alpha val="65000"/>
                  </a:srgbClr>
                </a:outerShdw>
              </a:effectLst>
              <a:latin typeface="Arial Black" panose="020B0A04020102020204" pitchFamily="34" charset="0"/>
            </a:endParaRPr>
          </a:p>
        </p:txBody>
      </p:sp>
      <p:sp>
        <p:nvSpPr>
          <p:cNvPr id="7" name="Rectangle 6"/>
          <p:cNvSpPr/>
          <p:nvPr/>
        </p:nvSpPr>
        <p:spPr>
          <a:xfrm>
            <a:off x="6597179" y="3124200"/>
            <a:ext cx="896400" cy="110799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cap="none" spc="50" dirty="0" smtClean="0">
                <a:ln w="11430"/>
                <a:solidFill>
                  <a:srgbClr val="00B0F0"/>
                </a:solidFill>
                <a:effectLst>
                  <a:outerShdw blurRad="76200" dist="50800" dir="5400000" algn="tl" rotWithShape="0">
                    <a:srgbClr val="000000">
                      <a:alpha val="65000"/>
                    </a:srgbClr>
                  </a:outerShdw>
                </a:effectLst>
                <a:latin typeface="Arial Black" panose="020B0A04020102020204" pitchFamily="34" charset="0"/>
              </a:rPr>
              <a:t>H</a:t>
            </a:r>
            <a:endParaRPr lang="en-US" sz="6600" b="1" cap="none" spc="50" dirty="0">
              <a:ln w="11430"/>
              <a:solidFill>
                <a:srgbClr val="00B0F0"/>
              </a:solidFill>
              <a:effectLst>
                <a:outerShdw blurRad="76200" dist="50800" dir="5400000" algn="tl" rotWithShape="0">
                  <a:srgbClr val="000000">
                    <a:alpha val="65000"/>
                  </a:srgbClr>
                </a:outerShdw>
              </a:effectLst>
              <a:latin typeface="Arial Black" panose="020B0A04020102020204" pitchFamily="34" charset="0"/>
            </a:endParaRPr>
          </a:p>
        </p:txBody>
      </p:sp>
    </p:spTree>
    <p:extLst>
      <p:ext uri="{BB962C8B-B14F-4D97-AF65-F5344CB8AC3E}">
        <p14:creationId xmlns:p14="http://schemas.microsoft.com/office/powerpoint/2010/main" val="2582382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3875"/>
            <a:ext cx="9144000" cy="581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200400" y="3133060"/>
            <a:ext cx="755335" cy="110799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L</a:t>
            </a:r>
            <a:endParaRPr lang="en-US" sz="6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endParaRPr>
          </a:p>
        </p:txBody>
      </p:sp>
      <p:sp>
        <p:nvSpPr>
          <p:cNvPr id="4" name="Rectangle 3"/>
          <p:cNvSpPr/>
          <p:nvPr/>
        </p:nvSpPr>
        <p:spPr>
          <a:xfrm>
            <a:off x="5107061" y="3124200"/>
            <a:ext cx="1045479" cy="132343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8000" b="1" cap="none" spc="50" dirty="0" smtClean="0">
                <a:ln w="11430"/>
                <a:solidFill>
                  <a:srgbClr val="00B0F0"/>
                </a:solidFill>
                <a:effectLst>
                  <a:outerShdw blurRad="76200" dist="50800" dir="5400000" algn="tl" rotWithShape="0">
                    <a:srgbClr val="000000">
                      <a:alpha val="65000"/>
                    </a:srgbClr>
                  </a:outerShdw>
                </a:effectLst>
                <a:latin typeface="Arial Black" panose="020B0A04020102020204" pitchFamily="34" charset="0"/>
              </a:rPr>
              <a:t>H</a:t>
            </a:r>
            <a:endParaRPr lang="en-US" sz="8000" b="1" cap="none" spc="50" dirty="0">
              <a:ln w="11430"/>
              <a:solidFill>
                <a:srgbClr val="00B0F0"/>
              </a:solidFill>
              <a:effectLst>
                <a:outerShdw blurRad="76200" dist="50800" dir="5400000" algn="tl" rotWithShape="0">
                  <a:srgbClr val="000000">
                    <a:alpha val="65000"/>
                  </a:srgbClr>
                </a:outerShdw>
              </a:effectLst>
              <a:latin typeface="Arial Black" panose="020B0A04020102020204" pitchFamily="34" charset="0"/>
            </a:endParaRPr>
          </a:p>
        </p:txBody>
      </p:sp>
      <p:sp>
        <p:nvSpPr>
          <p:cNvPr id="5" name="Rectangle 4"/>
          <p:cNvSpPr/>
          <p:nvPr/>
        </p:nvSpPr>
        <p:spPr>
          <a:xfrm>
            <a:off x="6705600" y="3134832"/>
            <a:ext cx="755335" cy="110799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L</a:t>
            </a:r>
            <a:endParaRPr lang="en-US" sz="6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endParaRPr>
          </a:p>
        </p:txBody>
      </p:sp>
    </p:spTree>
    <p:extLst>
      <p:ext uri="{BB962C8B-B14F-4D97-AF65-F5344CB8AC3E}">
        <p14:creationId xmlns:p14="http://schemas.microsoft.com/office/powerpoint/2010/main" val="3637532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604</TotalTime>
  <Words>1495</Words>
  <Application>Microsoft Office PowerPoint</Application>
  <PresentationFormat>On-screen Show (4:3)</PresentationFormat>
  <Paragraphs>168</Paragraphs>
  <Slides>32</Slides>
  <Notes>5</Notes>
  <HiddenSlides>1</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Examining Major El Nino Events: Impacts on Precipitation and Flood Potential in the Northeast United States</vt:lpstr>
      <vt:lpstr>Major ENSOs in the Northeast</vt:lpstr>
      <vt:lpstr>So What Is the El Nino/Southern Oscillation?</vt:lpstr>
      <vt:lpstr>Normal Conditions</vt:lpstr>
      <vt:lpstr>El Niño</vt:lpstr>
      <vt:lpstr>La Niña Conditions</vt:lpstr>
      <vt:lpstr>PowerPoint Presentation</vt:lpstr>
      <vt:lpstr>PowerPoint Presentation</vt:lpstr>
      <vt:lpstr>PowerPoint Presentation</vt:lpstr>
      <vt:lpstr>How do we tell what phase ENSO is in?</vt:lpstr>
      <vt:lpstr>All ENSO events are not alike</vt:lpstr>
      <vt:lpstr>The Face of the 2015-16 El Nino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Winter Snowfall</vt:lpstr>
      <vt:lpstr>PowerPoint Presentation</vt:lpstr>
      <vt:lpstr>PowerPoint Presentation</vt:lpstr>
      <vt:lpstr>PowerPoint Presentation</vt:lpstr>
      <vt:lpstr>PowerPoint Presentation</vt:lpstr>
      <vt:lpstr>PowerPoint Presentation</vt:lpstr>
      <vt:lpstr>Applying local research Albeit a very small sample size</vt:lpstr>
      <vt:lpstr>Flood Potential “Super-ENSO events &gt;/= 1.7</vt:lpstr>
      <vt:lpstr>PowerPoint Presentation</vt:lpstr>
      <vt:lpstr>Just one significant flood episode… and that occurred in February</vt:lpstr>
      <vt:lpstr>Summary</vt:lpstr>
      <vt:lpstr>Examining Major El Nino Events: Impacts on Precipitation and Flood Potential in the Northeast United States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david.vallee</dc:creator>
  <cp:lastModifiedBy>glennfield40@yahoo.com</cp:lastModifiedBy>
  <cp:revision>86</cp:revision>
  <cp:lastPrinted>2015-10-30T17:13:32Z</cp:lastPrinted>
  <dcterms:created xsi:type="dcterms:W3CDTF">2015-10-23T14:03:43Z</dcterms:created>
  <dcterms:modified xsi:type="dcterms:W3CDTF">2016-10-25T18:21:55Z</dcterms:modified>
</cp:coreProperties>
</file>