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52" r:id="rId2"/>
    <p:sldId id="353" r:id="rId3"/>
    <p:sldId id="256" r:id="rId4"/>
    <p:sldId id="341" r:id="rId5"/>
    <p:sldId id="265" r:id="rId6"/>
    <p:sldId id="266" r:id="rId7"/>
    <p:sldId id="267" r:id="rId8"/>
    <p:sldId id="268" r:id="rId9"/>
    <p:sldId id="269" r:id="rId10"/>
    <p:sldId id="270" r:id="rId11"/>
    <p:sldId id="271" r:id="rId12"/>
    <p:sldId id="272" r:id="rId13"/>
    <p:sldId id="273" r:id="rId14"/>
    <p:sldId id="260" r:id="rId15"/>
    <p:sldId id="261" r:id="rId16"/>
    <p:sldId id="351" r:id="rId17"/>
    <p:sldId id="342" r:id="rId18"/>
    <p:sldId id="348" r:id="rId19"/>
    <p:sldId id="343" r:id="rId20"/>
    <p:sldId id="344" r:id="rId21"/>
    <p:sldId id="259" r:id="rId22"/>
    <p:sldId id="345" r:id="rId23"/>
    <p:sldId id="279" r:id="rId24"/>
    <p:sldId id="328" r:id="rId25"/>
    <p:sldId id="281" r:id="rId26"/>
    <p:sldId id="323" r:id="rId27"/>
    <p:sldId id="346" r:id="rId28"/>
    <p:sldId id="350" r:id="rId29"/>
    <p:sldId id="347" r:id="rId30"/>
    <p:sldId id="322" r:id="rId31"/>
    <p:sldId id="302" r:id="rId32"/>
    <p:sldId id="303" r:id="rId33"/>
    <p:sldId id="301" r:id="rId34"/>
    <p:sldId id="304" r:id="rId35"/>
    <p:sldId id="321" r:id="rId36"/>
    <p:sldId id="306" r:id="rId37"/>
    <p:sldId id="307" r:id="rId38"/>
    <p:sldId id="308" r:id="rId39"/>
    <p:sldId id="309" r:id="rId40"/>
    <p:sldId id="320" r:id="rId41"/>
    <p:sldId id="310" r:id="rId42"/>
    <p:sldId id="312" r:id="rId43"/>
    <p:sldId id="313" r:id="rId44"/>
    <p:sldId id="314" r:id="rId45"/>
    <p:sldId id="315" r:id="rId46"/>
    <p:sldId id="316" r:id="rId47"/>
    <p:sldId id="317" r:id="rId48"/>
    <p:sldId id="318" r:id="rId49"/>
    <p:sldId id="319" r:id="rId50"/>
    <p:sldId id="283" r:id="rId51"/>
    <p:sldId id="340" r:id="rId52"/>
    <p:sldId id="339" r:id="rId53"/>
    <p:sldId id="338" r:id="rId54"/>
    <p:sldId id="290" r:id="rId55"/>
    <p:sldId id="300" r:id="rId56"/>
    <p:sldId id="335" r:id="rId57"/>
    <p:sldId id="336" r:id="rId58"/>
    <p:sldId id="337" r:id="rId59"/>
    <p:sldId id="298" r:id="rId60"/>
    <p:sldId id="284" r:id="rId61"/>
    <p:sldId id="285" r:id="rId62"/>
    <p:sldId id="326" r:id="rId63"/>
    <p:sldId id="327" r:id="rId64"/>
    <p:sldId id="333" r:id="rId65"/>
    <p:sldId id="349"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545" autoAdjust="0"/>
  </p:normalViewPr>
  <p:slideViewPr>
    <p:cSldViewPr>
      <p:cViewPr>
        <p:scale>
          <a:sx n="107" d="100"/>
          <a:sy n="107" d="100"/>
        </p:scale>
        <p:origin x="-84"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55640A9-9D43-419D-B65A-1C0F1281026F}" type="datetimeFigureOut">
              <a:rPr lang="en-US" smtClean="0"/>
              <a:t>10/26/2016</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3BEB1779-911B-443E-A513-1B2AF1996942}"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55640A9-9D43-419D-B65A-1C0F1281026F}" type="datetimeFigureOut">
              <a:rPr lang="en-US" smtClean="0"/>
              <a:t>10/26/2016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EB1779-911B-443E-A513-1B2AF1996942}"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55640A9-9D43-419D-B65A-1C0F1281026F}" type="datetimeFigureOut">
              <a:rPr lang="en-US" smtClean="0"/>
              <a:t>10/26/2016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EB1779-911B-443E-A513-1B2AF1996942}"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55640A9-9D43-419D-B65A-1C0F1281026F}" type="datetimeFigureOut">
              <a:rPr lang="en-US" smtClean="0"/>
              <a:t>10/26/2016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EB1779-911B-443E-A513-1B2AF1996942}"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55640A9-9D43-419D-B65A-1C0F1281026F}" type="datetimeFigureOut">
              <a:rPr lang="en-US" smtClean="0"/>
              <a:t>10/26/2016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EB1779-911B-443E-A513-1B2AF1996942}"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55640A9-9D43-419D-B65A-1C0F1281026F}" type="datetimeFigureOut">
              <a:rPr lang="en-US" smtClean="0"/>
              <a:t>10/26/2016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BEB1779-911B-443E-A513-1B2AF1996942}"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55640A9-9D43-419D-B65A-1C0F1281026F}" type="datetimeFigureOut">
              <a:rPr lang="en-US" smtClean="0"/>
              <a:t>10/26/2016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BEB1779-911B-443E-A513-1B2AF1996942}"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55640A9-9D43-419D-B65A-1C0F1281026F}" type="datetimeFigureOut">
              <a:rPr lang="en-US" smtClean="0"/>
              <a:t>10/26/2016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BEB1779-911B-443E-A513-1B2AF1996942}"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5640A9-9D43-419D-B65A-1C0F1281026F}" type="datetimeFigureOut">
              <a:rPr lang="en-US" smtClean="0"/>
              <a:t>10/26/2016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BEB1779-911B-443E-A513-1B2AF1996942}"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55640A9-9D43-419D-B65A-1C0F1281026F}" type="datetimeFigureOut">
              <a:rPr lang="en-US" smtClean="0"/>
              <a:t>10/26/2016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BEB1779-911B-443E-A513-1B2AF1996942}"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55640A9-9D43-419D-B65A-1C0F1281026F}" type="datetimeFigureOut">
              <a:rPr lang="en-US" smtClean="0"/>
              <a:t>10/26/2016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3BEB1779-911B-443E-A513-1B2AF1996942}" type="slidenum">
              <a:rPr lang="en-US" smtClean="0"/>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55640A9-9D43-419D-B65A-1C0F1281026F}" type="datetimeFigureOut">
              <a:rPr lang="en-US" smtClean="0"/>
              <a:t>10/26/2016</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BEB1779-911B-443E-A513-1B2AF1996942}" type="slidenum">
              <a:rPr lang="en-US" smtClean="0"/>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feature=player_detailpage&amp;v=Qf7LXukmQJM"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UMass Lowell Atmospheric Science Program</a:t>
            </a:r>
            <a:endParaRPr lang="en-US" dirty="0"/>
          </a:p>
        </p:txBody>
      </p:sp>
      <p:sp>
        <p:nvSpPr>
          <p:cNvPr id="3" name="Subtitle 2"/>
          <p:cNvSpPr>
            <a:spLocks noGrp="1"/>
          </p:cNvSpPr>
          <p:nvPr>
            <p:ph type="subTitle" idx="1"/>
          </p:nvPr>
        </p:nvSpPr>
        <p:spPr/>
        <p:txBody>
          <a:bodyPr/>
          <a:lstStyle/>
          <a:p>
            <a:r>
              <a:rPr lang="en-US" dirty="0" smtClean="0"/>
              <a:t>Celebrating our 50</a:t>
            </a:r>
            <a:r>
              <a:rPr lang="en-US" baseline="30000" dirty="0" smtClean="0"/>
              <a:t>th</a:t>
            </a:r>
            <a:r>
              <a:rPr lang="en-US" dirty="0" smtClean="0"/>
              <a:t> Year!</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6715" y="6124575"/>
            <a:ext cx="866775" cy="733425"/>
          </a:xfrm>
          <a:prstGeom prst="rect">
            <a:avLst/>
          </a:prstGeom>
        </p:spPr>
      </p:pic>
    </p:spTree>
    <p:extLst>
      <p:ext uri="{BB962C8B-B14F-4D97-AF65-F5344CB8AC3E}">
        <p14:creationId xmlns:p14="http://schemas.microsoft.com/office/powerpoint/2010/main" val="929048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5649" t="15679" r="1" b="14493"/>
          <a:stretch/>
        </p:blipFill>
        <p:spPr bwMode="auto">
          <a:xfrm>
            <a:off x="-32255" y="0"/>
            <a:ext cx="9176255" cy="5136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79870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5575" t="14870" b="14817"/>
          <a:stretch/>
        </p:blipFill>
        <p:spPr bwMode="auto">
          <a:xfrm>
            <a:off x="0" y="0"/>
            <a:ext cx="9144000" cy="5145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87106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5575" t="15032" b="14816"/>
          <a:stretch/>
        </p:blipFill>
        <p:spPr bwMode="auto">
          <a:xfrm>
            <a:off x="0" y="0"/>
            <a:ext cx="9144000" cy="5133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05547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This is What Can Happen</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6715" y="6124575"/>
            <a:ext cx="866775" cy="733425"/>
          </a:xfrm>
          <a:prstGeom prst="rect">
            <a:avLst/>
          </a:prstGeom>
        </p:spPr>
      </p:pic>
    </p:spTree>
    <p:extLst>
      <p:ext uri="{BB962C8B-B14F-4D97-AF65-F5344CB8AC3E}">
        <p14:creationId xmlns:p14="http://schemas.microsoft.com/office/powerpoint/2010/main" val="38081774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52400"/>
            <a:ext cx="8229600" cy="1143000"/>
          </a:xfrm>
        </p:spPr>
        <p:txBody>
          <a:bodyPr>
            <a:normAutofit fontScale="90000"/>
          </a:bodyPr>
          <a:lstStyle/>
          <a:p>
            <a:r>
              <a:rPr lang="en-US" dirty="0" smtClean="0"/>
              <a:t>With no Warning</a:t>
            </a:r>
            <a:br>
              <a:rPr lang="en-US" dirty="0" smtClean="0"/>
            </a:br>
            <a:r>
              <a:rPr lang="en-US" dirty="0" smtClean="0"/>
              <a:t>40 Car Pileup – 10 Injuries</a:t>
            </a:r>
            <a:endParaRPr lang="en-US" dirty="0"/>
          </a:p>
        </p:txBody>
      </p:sp>
      <p:pic>
        <p:nvPicPr>
          <p:cNvPr id="1026" name="Picture 2" descr="https://dsx.weather.com/util/image/w/pileup_4.jpg?v=ap&amp;w=980&amp;h=551&amp;api=7db9fe61-7414-47b5-9871-e17d87b8b6a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23" y="1447800"/>
            <a:ext cx="9144000" cy="51411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743200" y="6588967"/>
            <a:ext cx="2667000" cy="369332"/>
          </a:xfrm>
          <a:prstGeom prst="rect">
            <a:avLst/>
          </a:prstGeom>
          <a:noFill/>
        </p:spPr>
        <p:txBody>
          <a:bodyPr wrap="square" rtlCol="0">
            <a:spAutoFit/>
          </a:bodyPr>
          <a:lstStyle/>
          <a:p>
            <a:r>
              <a:rPr lang="en-US" dirty="0" smtClean="0"/>
              <a:t>From Weather.com</a:t>
            </a:r>
            <a:endParaRPr lang="en-US" dirty="0"/>
          </a:p>
        </p:txBody>
      </p:sp>
    </p:spTree>
    <p:extLst>
      <p:ext uri="{BB962C8B-B14F-4D97-AF65-F5344CB8AC3E}">
        <p14:creationId xmlns:p14="http://schemas.microsoft.com/office/powerpoint/2010/main" val="16194774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tate police said there was a massive pileup involving 35 cars on Interstate 93 in Ashland on Friday mor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59840"/>
            <a:ext cx="9144000" cy="514096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445477" y="152400"/>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With no Warning</a:t>
            </a:r>
            <a:br>
              <a:rPr lang="en-US" dirty="0" smtClean="0"/>
            </a:br>
            <a:r>
              <a:rPr lang="en-US" dirty="0" smtClean="0"/>
              <a:t>35 Car Pileup – 12 injuries</a:t>
            </a:r>
            <a:endParaRPr lang="en-US" dirty="0"/>
          </a:p>
        </p:txBody>
      </p:sp>
      <p:sp>
        <p:nvSpPr>
          <p:cNvPr id="2" name="TextBox 1"/>
          <p:cNvSpPr txBox="1"/>
          <p:nvPr/>
        </p:nvSpPr>
        <p:spPr>
          <a:xfrm>
            <a:off x="3124200" y="6488668"/>
            <a:ext cx="2133600" cy="369332"/>
          </a:xfrm>
          <a:prstGeom prst="rect">
            <a:avLst/>
          </a:prstGeom>
          <a:noFill/>
        </p:spPr>
        <p:txBody>
          <a:bodyPr wrap="square" rtlCol="0">
            <a:spAutoFit/>
          </a:bodyPr>
          <a:lstStyle/>
          <a:p>
            <a:r>
              <a:rPr lang="en-US" dirty="0" smtClean="0"/>
              <a:t>www.wmur.com</a:t>
            </a:r>
            <a:endParaRPr lang="en-US" dirty="0"/>
          </a:p>
        </p:txBody>
      </p:sp>
    </p:spTree>
    <p:extLst>
      <p:ext uri="{BB962C8B-B14F-4D97-AF65-F5344CB8AC3E}">
        <p14:creationId xmlns:p14="http://schemas.microsoft.com/office/powerpoint/2010/main" val="8219469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Snow Squalls?</a:t>
            </a:r>
            <a:endParaRPr lang="en-US" dirty="0"/>
          </a:p>
        </p:txBody>
      </p:sp>
      <p:sp>
        <p:nvSpPr>
          <p:cNvPr id="3" name="Content Placeholder 2"/>
          <p:cNvSpPr>
            <a:spLocks noGrp="1"/>
          </p:cNvSpPr>
          <p:nvPr>
            <p:ph idx="1"/>
          </p:nvPr>
        </p:nvSpPr>
        <p:spPr/>
        <p:txBody>
          <a:bodyPr/>
          <a:lstStyle/>
          <a:p>
            <a:r>
              <a:rPr lang="en-US" b="1" dirty="0" smtClean="0"/>
              <a:t>Snow Squall (NWS Glossary):  </a:t>
            </a:r>
            <a:r>
              <a:rPr lang="en-US" dirty="0" smtClean="0"/>
              <a:t>A snow squall is an intense, but limited duration, period of moderate to heavy snowfall, accompanied by strong, gusty surface winds and possibly lightning (generally moderate to heavy snow showers). Snow accumulation may be significant.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6715" y="6124575"/>
            <a:ext cx="866775" cy="733425"/>
          </a:xfrm>
          <a:prstGeom prst="rect">
            <a:avLst/>
          </a:prstGeom>
        </p:spPr>
      </p:pic>
    </p:spTree>
    <p:extLst>
      <p:ext uri="{BB962C8B-B14F-4D97-AF65-F5344CB8AC3E}">
        <p14:creationId xmlns:p14="http://schemas.microsoft.com/office/powerpoint/2010/main" val="6654610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are Snow Squalls?</a:t>
            </a:r>
            <a:endParaRPr lang="en-US" dirty="0"/>
          </a:p>
        </p:txBody>
      </p:sp>
      <p:sp>
        <p:nvSpPr>
          <p:cNvPr id="5" name="Content Placeholder 4"/>
          <p:cNvSpPr>
            <a:spLocks noGrp="1"/>
          </p:cNvSpPr>
          <p:nvPr>
            <p:ph idx="1"/>
          </p:nvPr>
        </p:nvSpPr>
        <p:spPr/>
        <p:txBody>
          <a:bodyPr/>
          <a:lstStyle/>
          <a:p>
            <a:r>
              <a:rPr lang="en-US" dirty="0" smtClean="0"/>
              <a:t>Environment Canada puts out Snow Squall Watches “When conditions </a:t>
            </a:r>
            <a:r>
              <a:rPr lang="en-US" dirty="0"/>
              <a:t>are favourable for the development of brief periods of very poor visibilities caused by heavy snow and blowing snow</a:t>
            </a:r>
            <a:r>
              <a:rPr lang="en-US" dirty="0" smtClean="0"/>
              <a:t>.”</a:t>
            </a:r>
          </a:p>
          <a:p>
            <a:endParaRPr lang="en-US" dirty="0" smtClean="0"/>
          </a:p>
          <a:p>
            <a:r>
              <a:rPr lang="en-US" dirty="0" smtClean="0"/>
              <a:t>Some researchers call them “Snow Bursts”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6715" y="6124575"/>
            <a:ext cx="866775" cy="733425"/>
          </a:xfrm>
          <a:prstGeom prst="rect">
            <a:avLst/>
          </a:prstGeom>
        </p:spPr>
      </p:pic>
    </p:spTree>
    <p:extLst>
      <p:ext uri="{BB962C8B-B14F-4D97-AF65-F5344CB8AC3E}">
        <p14:creationId xmlns:p14="http://schemas.microsoft.com/office/powerpoint/2010/main" val="18253659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Snow Squalls?</a:t>
            </a:r>
            <a:endParaRPr lang="en-US" dirty="0"/>
          </a:p>
        </p:txBody>
      </p:sp>
      <p:sp>
        <p:nvSpPr>
          <p:cNvPr id="3" name="Content Placeholder 2"/>
          <p:cNvSpPr>
            <a:spLocks noGrp="1"/>
          </p:cNvSpPr>
          <p:nvPr>
            <p:ph idx="1"/>
          </p:nvPr>
        </p:nvSpPr>
        <p:spPr/>
        <p:txBody>
          <a:bodyPr/>
          <a:lstStyle/>
          <a:p>
            <a:r>
              <a:rPr lang="en-US" dirty="0" smtClean="0"/>
              <a:t>We know that snow squalls are lines of snow showers, like a squall line but with snow instead of rain</a:t>
            </a:r>
          </a:p>
          <a:p>
            <a:r>
              <a:rPr lang="en-US" dirty="0" smtClean="0"/>
              <a:t>The snow falls intensely for a short time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6715" y="6124575"/>
            <a:ext cx="866775" cy="733425"/>
          </a:xfrm>
          <a:prstGeom prst="rect">
            <a:avLst/>
          </a:prstGeom>
        </p:spPr>
      </p:pic>
    </p:spTree>
    <p:extLst>
      <p:ext uri="{BB962C8B-B14F-4D97-AF65-F5344CB8AC3E}">
        <p14:creationId xmlns:p14="http://schemas.microsoft.com/office/powerpoint/2010/main" val="7484332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Snow Squalls?</a:t>
            </a:r>
            <a:endParaRPr lang="en-US" dirty="0"/>
          </a:p>
        </p:txBody>
      </p:sp>
      <p:sp>
        <p:nvSpPr>
          <p:cNvPr id="3" name="Content Placeholder 2"/>
          <p:cNvSpPr>
            <a:spLocks noGrp="1"/>
          </p:cNvSpPr>
          <p:nvPr>
            <p:ph idx="1"/>
          </p:nvPr>
        </p:nvSpPr>
        <p:spPr/>
        <p:txBody>
          <a:bodyPr/>
          <a:lstStyle/>
          <a:p>
            <a:r>
              <a:rPr lang="en-US" dirty="0" smtClean="0"/>
              <a:t>They occur in many states:</a:t>
            </a:r>
          </a:p>
          <a:p>
            <a:pPr lvl="1"/>
            <a:r>
              <a:rPr lang="en-US" dirty="0" smtClean="0"/>
              <a:t>NY, PA, VT, NH, ME, MA, CT, and even VA.</a:t>
            </a:r>
          </a:p>
          <a:p>
            <a:r>
              <a:rPr lang="en-US" dirty="0" smtClean="0"/>
              <a:t>Very little is known about them:</a:t>
            </a:r>
          </a:p>
          <a:p>
            <a:pPr lvl="1"/>
            <a:r>
              <a:rPr lang="en-US" dirty="0" smtClean="0"/>
              <a:t>Jet Stream Pattern</a:t>
            </a:r>
          </a:p>
          <a:p>
            <a:pPr lvl="1"/>
            <a:r>
              <a:rPr lang="en-US" dirty="0" smtClean="0"/>
              <a:t>Typical size, duration, speed</a:t>
            </a:r>
          </a:p>
          <a:p>
            <a:pPr lvl="1"/>
            <a:r>
              <a:rPr lang="en-US" dirty="0" smtClean="0"/>
              <a:t>Direction of movement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6715" y="6124575"/>
            <a:ext cx="866775" cy="733425"/>
          </a:xfrm>
          <a:prstGeom prst="rect">
            <a:avLst/>
          </a:prstGeom>
        </p:spPr>
      </p:pic>
    </p:spTree>
    <p:extLst>
      <p:ext uri="{BB962C8B-B14F-4D97-AF65-F5344CB8AC3E}">
        <p14:creationId xmlns:p14="http://schemas.microsoft.com/office/powerpoint/2010/main" val="19476020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UML Atmospheric Science</a:t>
            </a:r>
            <a:endParaRPr lang="en-US" dirty="0"/>
          </a:p>
        </p:txBody>
      </p:sp>
      <p:sp>
        <p:nvSpPr>
          <p:cNvPr id="3" name="Content Placeholder 2"/>
          <p:cNvSpPr>
            <a:spLocks noGrp="1"/>
          </p:cNvSpPr>
          <p:nvPr>
            <p:ph idx="1"/>
          </p:nvPr>
        </p:nvSpPr>
        <p:spPr/>
        <p:txBody>
          <a:bodyPr/>
          <a:lstStyle/>
          <a:p>
            <a:r>
              <a:rPr lang="en-US" dirty="0" smtClean="0"/>
              <a:t>30 Undergraduates</a:t>
            </a:r>
          </a:p>
          <a:p>
            <a:r>
              <a:rPr lang="en-US" dirty="0" smtClean="0"/>
              <a:t>5-10 M.S. Students</a:t>
            </a:r>
          </a:p>
          <a:p>
            <a:r>
              <a:rPr lang="en-US" dirty="0" smtClean="0"/>
              <a:t>Revised Curriculum to meet AMS, NWS requirements</a:t>
            </a:r>
          </a:p>
          <a:p>
            <a:r>
              <a:rPr lang="en-US" dirty="0" smtClean="0"/>
              <a:t>Undergraduate Research</a:t>
            </a:r>
          </a:p>
          <a:p>
            <a:r>
              <a:rPr lang="en-US" dirty="0" smtClean="0"/>
              <a:t>Opportunities for Field Work:  Boston Marathon</a:t>
            </a:r>
          </a:p>
          <a:p>
            <a:pPr marL="0" indent="0">
              <a:buNone/>
            </a:pPr>
            <a:r>
              <a:rPr lang="en-US" dirty="0"/>
              <a:t> </a:t>
            </a:r>
            <a:r>
              <a:rPr lang="en-US" dirty="0" smtClean="0"/>
              <a:t>                                                        Textile Regatta</a:t>
            </a:r>
          </a:p>
          <a:p>
            <a:pPr marL="0" indent="0">
              <a:buNone/>
            </a:pPr>
            <a:r>
              <a:rPr lang="en-US" dirty="0"/>
              <a:t> </a:t>
            </a:r>
            <a:r>
              <a:rPr lang="en-US" dirty="0" smtClean="0"/>
              <a:t>                                                        Webpage Forecast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6715" y="6124575"/>
            <a:ext cx="866775" cy="733425"/>
          </a:xfrm>
          <a:prstGeom prst="rect">
            <a:avLst/>
          </a:prstGeom>
        </p:spPr>
      </p:pic>
    </p:spTree>
    <p:extLst>
      <p:ext uri="{BB962C8B-B14F-4D97-AF65-F5344CB8AC3E}">
        <p14:creationId xmlns:p14="http://schemas.microsoft.com/office/powerpoint/2010/main" val="709553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8229600" cy="1143000"/>
          </a:xfrm>
        </p:spPr>
        <p:txBody>
          <a:bodyPr/>
          <a:lstStyle/>
          <a:p>
            <a:r>
              <a:rPr lang="en-US" dirty="0" smtClean="0"/>
              <a:t>Background</a:t>
            </a:r>
            <a:endParaRPr lang="en-US" dirty="0"/>
          </a:p>
        </p:txBody>
      </p:sp>
      <p:sp>
        <p:nvSpPr>
          <p:cNvPr id="3" name="Content Placeholder 2"/>
          <p:cNvSpPr>
            <a:spLocks noGrp="1"/>
          </p:cNvSpPr>
          <p:nvPr>
            <p:ph idx="1"/>
          </p:nvPr>
        </p:nvSpPr>
        <p:spPr>
          <a:xfrm>
            <a:off x="381000" y="2240280"/>
            <a:ext cx="8229600" cy="4602480"/>
          </a:xfrm>
        </p:spPr>
        <p:txBody>
          <a:bodyPr>
            <a:normAutofit lnSpcReduction="10000"/>
          </a:bodyPr>
          <a:lstStyle/>
          <a:p>
            <a:r>
              <a:rPr lang="en-US" dirty="0" smtClean="0"/>
              <a:t>Some recent research:</a:t>
            </a:r>
          </a:p>
          <a:p>
            <a:pPr lvl="1"/>
            <a:r>
              <a:rPr lang="en-US" dirty="0" smtClean="0"/>
              <a:t>NWS paper examined observations at 3 locations:  2 in VT, and one in NY</a:t>
            </a:r>
          </a:p>
          <a:p>
            <a:pPr lvl="1"/>
            <a:r>
              <a:rPr lang="en-US" dirty="0" smtClean="0"/>
              <a:t>McGill University – detailed analysis of 3 cases</a:t>
            </a:r>
          </a:p>
          <a:p>
            <a:endParaRPr lang="en-US" dirty="0" smtClean="0"/>
          </a:p>
          <a:p>
            <a:r>
              <a:rPr lang="en-US" dirty="0" smtClean="0"/>
              <a:t>Earlier Research – Weir Lundstedt (NWS) Windex (1993) and Windex 2.0 (2005)</a:t>
            </a:r>
          </a:p>
          <a:p>
            <a:endParaRPr lang="en-US" dirty="0"/>
          </a:p>
          <a:p>
            <a:r>
              <a:rPr lang="en-US" dirty="0" smtClean="0"/>
              <a:t>My students and I wanted to understand the whole range of conditions and behaviors that occur with snow squalls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6715" y="6124575"/>
            <a:ext cx="866775" cy="733425"/>
          </a:xfrm>
          <a:prstGeom prst="rect">
            <a:avLst/>
          </a:prstGeom>
        </p:spPr>
      </p:pic>
    </p:spTree>
    <p:extLst>
      <p:ext uri="{BB962C8B-B14F-4D97-AF65-F5344CB8AC3E}">
        <p14:creationId xmlns:p14="http://schemas.microsoft.com/office/powerpoint/2010/main" val="25895690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04088"/>
            <a:ext cx="9133490" cy="1143000"/>
          </a:xfrm>
        </p:spPr>
        <p:txBody>
          <a:bodyPr>
            <a:normAutofit fontScale="90000"/>
          </a:bodyPr>
          <a:lstStyle/>
          <a:p>
            <a:r>
              <a:rPr lang="en-US" dirty="0" smtClean="0"/>
              <a:t>Our Snow Squall Working Definition</a:t>
            </a:r>
            <a:endParaRPr lang="en-US" dirty="0"/>
          </a:p>
        </p:txBody>
      </p:sp>
      <p:sp>
        <p:nvSpPr>
          <p:cNvPr id="3" name="Content Placeholder 2"/>
          <p:cNvSpPr>
            <a:spLocks noGrp="1"/>
          </p:cNvSpPr>
          <p:nvPr>
            <p:ph idx="1"/>
          </p:nvPr>
        </p:nvSpPr>
        <p:spPr/>
        <p:txBody>
          <a:bodyPr/>
          <a:lstStyle/>
          <a:p>
            <a:r>
              <a:rPr lang="en-US" dirty="0" smtClean="0"/>
              <a:t>In NWS Observations (Metar) Data:</a:t>
            </a:r>
          </a:p>
          <a:p>
            <a:pPr lvl="1"/>
            <a:r>
              <a:rPr lang="en-US" dirty="0" smtClean="0"/>
              <a:t>Sudden Snow Event</a:t>
            </a:r>
          </a:p>
          <a:p>
            <a:pPr lvl="1"/>
            <a:r>
              <a:rPr lang="en-US" dirty="0" smtClean="0"/>
              <a:t>Visibility drops below 2 miles</a:t>
            </a:r>
          </a:p>
          <a:p>
            <a:pPr lvl="1"/>
            <a:r>
              <a:rPr lang="en-US" dirty="0" smtClean="0"/>
              <a:t>Wind Speed Increases, often Gusts Reported</a:t>
            </a:r>
          </a:p>
          <a:p>
            <a:r>
              <a:rPr lang="en-US" dirty="0" smtClean="0"/>
              <a:t>Inherent Limitation:</a:t>
            </a:r>
          </a:p>
          <a:p>
            <a:pPr lvl="1"/>
            <a:r>
              <a:rPr lang="en-US" dirty="0" smtClean="0"/>
              <a:t>Events can be small in size, short in duration</a:t>
            </a:r>
          </a:p>
          <a:p>
            <a:pPr lvl="1"/>
            <a:r>
              <a:rPr lang="en-US" dirty="0" smtClean="0"/>
              <a:t>Easy for events to be missed using Metar Data</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6715" y="6124575"/>
            <a:ext cx="866775" cy="733425"/>
          </a:xfrm>
          <a:prstGeom prst="rect">
            <a:avLst/>
          </a:prstGeom>
        </p:spPr>
      </p:pic>
    </p:spTree>
    <p:extLst>
      <p:ext uri="{BB962C8B-B14F-4D97-AF65-F5344CB8AC3E}">
        <p14:creationId xmlns:p14="http://schemas.microsoft.com/office/powerpoint/2010/main" val="37219151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04088"/>
            <a:ext cx="9067800" cy="1143000"/>
          </a:xfrm>
        </p:spPr>
        <p:txBody>
          <a:bodyPr>
            <a:normAutofit fontScale="90000"/>
          </a:bodyPr>
          <a:lstStyle/>
          <a:p>
            <a:r>
              <a:rPr lang="en-US" dirty="0" smtClean="0"/>
              <a:t>Our </a:t>
            </a:r>
            <a:r>
              <a:rPr lang="en-US" dirty="0"/>
              <a:t>Research </a:t>
            </a:r>
            <a:r>
              <a:rPr lang="en-US" dirty="0" smtClean="0"/>
              <a:t>- UMass </a:t>
            </a:r>
            <a:r>
              <a:rPr lang="en-US" dirty="0"/>
              <a:t>Lowell students </a:t>
            </a:r>
          </a:p>
        </p:txBody>
      </p:sp>
      <p:sp>
        <p:nvSpPr>
          <p:cNvPr id="3" name="Content Placeholder 2"/>
          <p:cNvSpPr>
            <a:spLocks noGrp="1"/>
          </p:cNvSpPr>
          <p:nvPr>
            <p:ph idx="1"/>
          </p:nvPr>
        </p:nvSpPr>
        <p:spPr>
          <a:xfrm>
            <a:off x="0" y="2209800"/>
            <a:ext cx="9144000" cy="4525963"/>
          </a:xfrm>
        </p:spPr>
        <p:txBody>
          <a:bodyPr>
            <a:normAutofit/>
          </a:bodyPr>
          <a:lstStyle/>
          <a:p>
            <a:r>
              <a:rPr lang="en-US" dirty="0"/>
              <a:t>D</a:t>
            </a:r>
            <a:r>
              <a:rPr lang="en-US" dirty="0" smtClean="0"/>
              <a:t>ownloaded observations from National Centers for Environmental Information (formerly NCDC)</a:t>
            </a:r>
          </a:p>
          <a:p>
            <a:r>
              <a:rPr lang="en-US" dirty="0" smtClean="0"/>
              <a:t>Ran computer program to find:  </a:t>
            </a:r>
          </a:p>
          <a:p>
            <a:pPr lvl="1"/>
            <a:r>
              <a:rPr lang="en-US" dirty="0" smtClean="0"/>
              <a:t>Low visibility</a:t>
            </a:r>
          </a:p>
          <a:p>
            <a:pPr lvl="1"/>
            <a:r>
              <a:rPr lang="en-US" dirty="0" smtClean="0"/>
              <a:t>Snow</a:t>
            </a:r>
          </a:p>
          <a:p>
            <a:r>
              <a:rPr lang="en-US" dirty="0" smtClean="0"/>
              <a:t>Examined output to find only sudden events</a:t>
            </a:r>
          </a:p>
          <a:p>
            <a:r>
              <a:rPr lang="en-US" dirty="0" smtClean="0"/>
              <a:t>Looked at weather maps to remove large storms</a:t>
            </a:r>
          </a:p>
          <a:p>
            <a:r>
              <a:rPr lang="en-US" dirty="0" smtClean="0"/>
              <a:t>Analyzed radar to confirm snow squall events</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6715" y="6124575"/>
            <a:ext cx="866775" cy="733425"/>
          </a:xfrm>
          <a:prstGeom prst="rect">
            <a:avLst/>
          </a:prstGeom>
        </p:spPr>
      </p:pic>
    </p:spTree>
    <p:extLst>
      <p:ext uri="{BB962C8B-B14F-4D97-AF65-F5344CB8AC3E}">
        <p14:creationId xmlns:p14="http://schemas.microsoft.com/office/powerpoint/2010/main" val="96689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of Research</a:t>
            </a:r>
            <a:endParaRPr lang="en-US" dirty="0"/>
          </a:p>
        </p:txBody>
      </p:sp>
      <p:sp>
        <p:nvSpPr>
          <p:cNvPr id="3" name="Content Placeholder 2"/>
          <p:cNvSpPr>
            <a:spLocks noGrp="1"/>
          </p:cNvSpPr>
          <p:nvPr>
            <p:ph idx="1"/>
          </p:nvPr>
        </p:nvSpPr>
        <p:spPr/>
        <p:txBody>
          <a:bodyPr/>
          <a:lstStyle/>
          <a:p>
            <a:r>
              <a:rPr lang="en-US" dirty="0" smtClean="0"/>
              <a:t>Southern New England:  </a:t>
            </a:r>
          </a:p>
          <a:p>
            <a:pPr lvl="1"/>
            <a:r>
              <a:rPr lang="en-US" dirty="0" smtClean="0"/>
              <a:t>southern VT and NH</a:t>
            </a:r>
          </a:p>
          <a:p>
            <a:pPr lvl="1"/>
            <a:r>
              <a:rPr lang="en-US" dirty="0" smtClean="0"/>
              <a:t>eastern NY</a:t>
            </a:r>
          </a:p>
          <a:p>
            <a:pPr lvl="1"/>
            <a:r>
              <a:rPr lang="en-US" dirty="0" smtClean="0"/>
              <a:t>CT , RI, and MA</a:t>
            </a:r>
          </a:p>
          <a:p>
            <a:r>
              <a:rPr lang="en-US" dirty="0" smtClean="0"/>
              <a:t>20 years: 1997 – 2016</a:t>
            </a:r>
          </a:p>
          <a:p>
            <a:r>
              <a:rPr lang="en-US" dirty="0" smtClean="0"/>
              <a:t>Found 35 cases and characterized 4 types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6715" y="6124575"/>
            <a:ext cx="866775" cy="733425"/>
          </a:xfrm>
          <a:prstGeom prst="rect">
            <a:avLst/>
          </a:prstGeom>
        </p:spPr>
      </p:pic>
    </p:spTree>
    <p:extLst>
      <p:ext uri="{BB962C8B-B14F-4D97-AF65-F5344CB8AC3E}">
        <p14:creationId xmlns:p14="http://schemas.microsoft.com/office/powerpoint/2010/main" val="17210197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 y="-15240"/>
            <a:ext cx="8229600" cy="495935"/>
          </a:xfrm>
        </p:spPr>
        <p:txBody>
          <a:bodyPr>
            <a:normAutofit fontScale="90000"/>
          </a:bodyPr>
          <a:lstStyle/>
          <a:p>
            <a:r>
              <a:rPr lang="en-US" dirty="0" smtClean="0"/>
              <a:t>Area of Our Search</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5240" y="480695"/>
            <a:ext cx="9144000" cy="6377305"/>
          </a:xfrm>
          <a:prstGeom prst="rect">
            <a:avLst/>
          </a:prstGeom>
        </p:spPr>
      </p:pic>
    </p:spTree>
    <p:extLst>
      <p:ext uri="{BB962C8B-B14F-4D97-AF65-F5344CB8AC3E}">
        <p14:creationId xmlns:p14="http://schemas.microsoft.com/office/powerpoint/2010/main" val="15903535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742" y="15240"/>
            <a:ext cx="8229600" cy="1143000"/>
          </a:xfrm>
        </p:spPr>
        <p:txBody>
          <a:bodyPr/>
          <a:lstStyle/>
          <a:p>
            <a:r>
              <a:rPr lang="en-US" dirty="0" smtClean="0"/>
              <a:t>Snow Squall Climatology</a:t>
            </a:r>
            <a:endParaRPr lang="en-US" dirty="0"/>
          </a:p>
        </p:txBody>
      </p:sp>
      <p:sp>
        <p:nvSpPr>
          <p:cNvPr id="3" name="Content Placeholder 2"/>
          <p:cNvSpPr>
            <a:spLocks noGrp="1"/>
          </p:cNvSpPr>
          <p:nvPr>
            <p:ph idx="1"/>
          </p:nvPr>
        </p:nvSpPr>
        <p:spPr>
          <a:xfrm>
            <a:off x="470502" y="1234440"/>
            <a:ext cx="8229600" cy="5638800"/>
          </a:xfrm>
        </p:spPr>
        <p:txBody>
          <a:bodyPr numCol="2">
            <a:normAutofit fontScale="85000" lnSpcReduction="20000"/>
          </a:bodyPr>
          <a:lstStyle/>
          <a:p>
            <a:r>
              <a:rPr lang="en-US" sz="3800" dirty="0" smtClean="0"/>
              <a:t>Years:</a:t>
            </a:r>
          </a:p>
          <a:p>
            <a:pPr lvl="1"/>
            <a:r>
              <a:rPr lang="en-US" sz="3300" dirty="0" smtClean="0"/>
              <a:t>1997:  2</a:t>
            </a:r>
          </a:p>
          <a:p>
            <a:pPr lvl="1"/>
            <a:r>
              <a:rPr lang="en-US" sz="3300" dirty="0" smtClean="0">
                <a:solidFill>
                  <a:srgbClr val="FF0000"/>
                </a:solidFill>
              </a:rPr>
              <a:t>1998:  0</a:t>
            </a:r>
          </a:p>
          <a:p>
            <a:pPr lvl="1"/>
            <a:r>
              <a:rPr lang="en-US" sz="3300" dirty="0" smtClean="0">
                <a:solidFill>
                  <a:srgbClr val="FF0000"/>
                </a:solidFill>
              </a:rPr>
              <a:t>1999:  0</a:t>
            </a:r>
          </a:p>
          <a:p>
            <a:pPr lvl="1"/>
            <a:r>
              <a:rPr lang="en-US" sz="3300" dirty="0" smtClean="0">
                <a:solidFill>
                  <a:srgbClr val="FF0000"/>
                </a:solidFill>
              </a:rPr>
              <a:t>2000:  0</a:t>
            </a:r>
          </a:p>
          <a:p>
            <a:pPr lvl="1"/>
            <a:r>
              <a:rPr lang="en-US" sz="3300" dirty="0" smtClean="0"/>
              <a:t>2001:  2</a:t>
            </a:r>
          </a:p>
          <a:p>
            <a:pPr lvl="1"/>
            <a:r>
              <a:rPr lang="en-US" sz="3300" dirty="0" smtClean="0"/>
              <a:t>2002:  1</a:t>
            </a:r>
          </a:p>
          <a:p>
            <a:pPr lvl="1"/>
            <a:r>
              <a:rPr lang="en-US" sz="3300" dirty="0" smtClean="0"/>
              <a:t>2003:  3</a:t>
            </a:r>
          </a:p>
          <a:p>
            <a:pPr lvl="1"/>
            <a:r>
              <a:rPr lang="en-US" sz="3300" dirty="0" smtClean="0"/>
              <a:t>2004:  4</a:t>
            </a:r>
          </a:p>
          <a:p>
            <a:pPr lvl="1"/>
            <a:r>
              <a:rPr lang="en-US" sz="3300" dirty="0" smtClean="0">
                <a:solidFill>
                  <a:srgbClr val="FF0000"/>
                </a:solidFill>
              </a:rPr>
              <a:t>2005:  0</a:t>
            </a:r>
          </a:p>
          <a:p>
            <a:pPr lvl="1"/>
            <a:r>
              <a:rPr lang="en-US" sz="3300" dirty="0" smtClean="0"/>
              <a:t>2006:  3</a:t>
            </a:r>
          </a:p>
          <a:p>
            <a:pPr marL="457200" lvl="1" indent="0">
              <a:buNone/>
            </a:pPr>
            <a:endParaRPr lang="en-US" sz="3300" dirty="0"/>
          </a:p>
          <a:p>
            <a:pPr lvl="1"/>
            <a:endParaRPr lang="en-US" sz="3300" dirty="0" smtClean="0"/>
          </a:p>
          <a:p>
            <a:pPr lvl="1"/>
            <a:endParaRPr lang="en-US" sz="3300" dirty="0"/>
          </a:p>
          <a:p>
            <a:pPr lvl="1"/>
            <a:r>
              <a:rPr lang="en-US" sz="3300" dirty="0" smtClean="0"/>
              <a:t>2007:  3</a:t>
            </a:r>
          </a:p>
          <a:p>
            <a:pPr lvl="1"/>
            <a:r>
              <a:rPr lang="en-US" sz="3300" dirty="0" smtClean="0"/>
              <a:t>2008:  1</a:t>
            </a:r>
          </a:p>
          <a:p>
            <a:pPr lvl="1"/>
            <a:r>
              <a:rPr lang="en-US" sz="3300" dirty="0" smtClean="0"/>
              <a:t>2009:  2</a:t>
            </a:r>
          </a:p>
          <a:p>
            <a:pPr lvl="1"/>
            <a:r>
              <a:rPr lang="en-US" sz="3300" dirty="0" smtClean="0"/>
              <a:t>2010:  1</a:t>
            </a:r>
          </a:p>
          <a:p>
            <a:pPr lvl="1"/>
            <a:r>
              <a:rPr lang="en-US" sz="3300" dirty="0" smtClean="0"/>
              <a:t>2011:  2</a:t>
            </a:r>
          </a:p>
          <a:p>
            <a:pPr lvl="1"/>
            <a:r>
              <a:rPr lang="en-US" sz="3300" dirty="0" smtClean="0"/>
              <a:t>2012:  2</a:t>
            </a:r>
          </a:p>
          <a:p>
            <a:pPr lvl="1"/>
            <a:r>
              <a:rPr lang="en-US" sz="3300" dirty="0" smtClean="0"/>
              <a:t>2013:  5</a:t>
            </a:r>
          </a:p>
          <a:p>
            <a:pPr lvl="1"/>
            <a:r>
              <a:rPr lang="en-US" sz="3300" dirty="0" smtClean="0"/>
              <a:t>2014:  1</a:t>
            </a:r>
          </a:p>
          <a:p>
            <a:pPr lvl="1"/>
            <a:r>
              <a:rPr lang="en-US" sz="3300" dirty="0" smtClean="0"/>
              <a:t>2015:  2</a:t>
            </a:r>
          </a:p>
          <a:p>
            <a:pPr lvl="1"/>
            <a:r>
              <a:rPr lang="en-US" sz="3300" dirty="0" smtClean="0"/>
              <a:t>2016:  1</a:t>
            </a:r>
          </a:p>
          <a:p>
            <a:pPr marL="457200" lvl="1"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6715" y="6124575"/>
            <a:ext cx="866775" cy="733425"/>
          </a:xfrm>
          <a:prstGeom prst="rect">
            <a:avLst/>
          </a:prstGeom>
        </p:spPr>
      </p:pic>
    </p:spTree>
    <p:extLst>
      <p:ext uri="{BB962C8B-B14F-4D97-AF65-F5344CB8AC3E}">
        <p14:creationId xmlns:p14="http://schemas.microsoft.com/office/powerpoint/2010/main" val="22618382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Snow Squall Climatology</a:t>
            </a:r>
            <a:endParaRPr lang="en-US" dirty="0"/>
          </a:p>
        </p:txBody>
      </p:sp>
      <p:sp>
        <p:nvSpPr>
          <p:cNvPr id="3" name="Content Placeholder 2"/>
          <p:cNvSpPr>
            <a:spLocks noGrp="1"/>
          </p:cNvSpPr>
          <p:nvPr>
            <p:ph idx="1"/>
          </p:nvPr>
        </p:nvSpPr>
        <p:spPr/>
        <p:txBody>
          <a:bodyPr/>
          <a:lstStyle/>
          <a:p>
            <a:r>
              <a:rPr lang="en-US" dirty="0" smtClean="0"/>
              <a:t>Months:</a:t>
            </a:r>
          </a:p>
          <a:p>
            <a:pPr lvl="1"/>
            <a:r>
              <a:rPr lang="en-US" dirty="0" smtClean="0"/>
              <a:t>November	0</a:t>
            </a:r>
          </a:p>
          <a:p>
            <a:pPr lvl="1"/>
            <a:r>
              <a:rPr lang="en-US" dirty="0" smtClean="0"/>
              <a:t>December	4</a:t>
            </a:r>
          </a:p>
          <a:p>
            <a:pPr lvl="1"/>
            <a:r>
              <a:rPr lang="en-US" dirty="0" smtClean="0"/>
              <a:t>January		9</a:t>
            </a:r>
          </a:p>
          <a:p>
            <a:pPr lvl="1"/>
            <a:r>
              <a:rPr lang="en-US" dirty="0" smtClean="0"/>
              <a:t>February		13</a:t>
            </a:r>
          </a:p>
          <a:p>
            <a:pPr lvl="1"/>
            <a:r>
              <a:rPr lang="en-US" dirty="0" smtClean="0"/>
              <a:t>March		9</a:t>
            </a:r>
          </a:p>
          <a:p>
            <a:pPr lvl="1"/>
            <a:r>
              <a:rPr lang="en-US" dirty="0" smtClean="0"/>
              <a:t>April		0</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6715" y="6124575"/>
            <a:ext cx="866775" cy="733425"/>
          </a:xfrm>
          <a:prstGeom prst="rect">
            <a:avLst/>
          </a:prstGeom>
        </p:spPr>
      </p:pic>
    </p:spTree>
    <p:extLst>
      <p:ext uri="{BB962C8B-B14F-4D97-AF65-F5344CB8AC3E}">
        <p14:creationId xmlns:p14="http://schemas.microsoft.com/office/powerpoint/2010/main" val="27510546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Typical Characteristics</a:t>
            </a:r>
          </a:p>
        </p:txBody>
      </p:sp>
      <p:sp>
        <p:nvSpPr>
          <p:cNvPr id="3" name="Content Placeholder 2"/>
          <p:cNvSpPr>
            <a:spLocks noGrp="1"/>
          </p:cNvSpPr>
          <p:nvPr>
            <p:ph idx="1"/>
          </p:nvPr>
        </p:nvSpPr>
        <p:spPr/>
        <p:txBody>
          <a:bodyPr/>
          <a:lstStyle/>
          <a:p>
            <a:r>
              <a:rPr lang="en-US" dirty="0" smtClean="0"/>
              <a:t>Length:  30 – 200 miles</a:t>
            </a:r>
          </a:p>
          <a:p>
            <a:r>
              <a:rPr lang="en-US" dirty="0" smtClean="0"/>
              <a:t>Width:  10 – 30 miles</a:t>
            </a:r>
          </a:p>
          <a:p>
            <a:r>
              <a:rPr lang="en-US" dirty="0" smtClean="0"/>
              <a:t>Speed:  25 – 35 mph</a:t>
            </a:r>
          </a:p>
          <a:p>
            <a:endParaRPr lang="en-US" dirty="0"/>
          </a:p>
          <a:p>
            <a:r>
              <a:rPr lang="en-US" dirty="0" smtClean="0"/>
              <a:t>Duration:  5 – 40 minutes</a:t>
            </a:r>
          </a:p>
          <a:p>
            <a:pPr marL="0" indent="0">
              <a:buNone/>
            </a:pPr>
            <a:r>
              <a:rPr lang="en-US" dirty="0" smtClean="0"/>
              <a:t>Snow Squalls – visibility can drop in &lt; 5 minutes</a:t>
            </a:r>
          </a:p>
          <a:p>
            <a:pPr marL="0" indent="0">
              <a:buNone/>
            </a:pPr>
            <a:r>
              <a:rPr lang="en-US" dirty="0"/>
              <a:t> </a:t>
            </a:r>
            <a:r>
              <a:rPr lang="en-US" dirty="0" smtClean="0"/>
              <a:t>                           and return in 5 – 10 minutes.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6715" y="6124575"/>
            <a:ext cx="866775" cy="733425"/>
          </a:xfrm>
          <a:prstGeom prst="rect">
            <a:avLst/>
          </a:prstGeom>
        </p:spPr>
      </p:pic>
    </p:spTree>
    <p:extLst>
      <p:ext uri="{BB962C8B-B14F-4D97-AF65-F5344CB8AC3E}">
        <p14:creationId xmlns:p14="http://schemas.microsoft.com/office/powerpoint/2010/main" val="1633108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203" y="243840"/>
            <a:ext cx="8229600" cy="1143000"/>
          </a:xfrm>
        </p:spPr>
        <p:txBody>
          <a:bodyPr>
            <a:normAutofit fontScale="90000"/>
          </a:bodyPr>
          <a:lstStyle/>
          <a:p>
            <a:r>
              <a:rPr lang="en-US" dirty="0"/>
              <a:t>Typical </a:t>
            </a:r>
            <a:r>
              <a:rPr lang="en-US" dirty="0" smtClean="0"/>
              <a:t>Characteristics</a:t>
            </a:r>
            <a:br>
              <a:rPr lang="en-US" dirty="0" smtClean="0"/>
            </a:br>
            <a:r>
              <a:rPr lang="en-US" dirty="0" smtClean="0"/>
              <a:t>Time Snow Squall Observed</a:t>
            </a:r>
            <a:endParaRPr lang="en-US" dirty="0"/>
          </a:p>
        </p:txBody>
      </p:sp>
      <p:sp>
        <p:nvSpPr>
          <p:cNvPr id="5" name="AutoShape 2" descr="mailbox://C:/Users/DrC/AppData/Roaming/Thunderbird/Profiles/5n6c2dk1.default/Mail/exchange.uml.edu/umlgrad.sbd/2015?number=60882332&amp;part=1.2&amp;type=image/png&amp;filename=Capture.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4" descr="mailbox://C:/Users/DrC/AppData/Roaming/Thunderbird/Profiles/5n6c2dk1.default/Mail/exchange.uml.edu/umlgrad.sbd/2015?number=60882332&amp;part=1.2&amp;type=image/png&amp;filename=Capture.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29" name="Picture 5" descr="C:\Users\DrC\AppData\Local\Temp\Capture-1.PNG"/>
          <p:cNvPicPr>
            <a:picLocks noChangeAspect="1" noChangeArrowheads="1"/>
          </p:cNvPicPr>
          <p:nvPr/>
        </p:nvPicPr>
        <p:blipFill rotWithShape="1">
          <a:blip r:embed="rId2">
            <a:extLst>
              <a:ext uri="{28A0092B-C50C-407E-A947-70E740481C1C}">
                <a14:useLocalDpi xmlns:a14="http://schemas.microsoft.com/office/drawing/2010/main" val="0"/>
              </a:ext>
            </a:extLst>
          </a:blip>
          <a:srcRect t="5970"/>
          <a:stretch/>
        </p:blipFill>
        <p:spPr bwMode="auto">
          <a:xfrm>
            <a:off x="50007" y="1386840"/>
            <a:ext cx="9093993" cy="4800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62000" y="6324600"/>
            <a:ext cx="8382000" cy="369332"/>
          </a:xfrm>
          <a:prstGeom prst="rect">
            <a:avLst/>
          </a:prstGeom>
          <a:noFill/>
        </p:spPr>
        <p:txBody>
          <a:bodyPr wrap="square" rtlCol="0">
            <a:spAutoFit/>
          </a:bodyPr>
          <a:lstStyle/>
          <a:p>
            <a:r>
              <a:rPr lang="en-US" dirty="0" smtClean="0"/>
              <a:t>Morning                       Afternoon                      Early Evening          Night/Early AM</a:t>
            </a:r>
            <a:endParaRPr lang="en-US" dirty="0"/>
          </a:p>
        </p:txBody>
      </p:sp>
    </p:spTree>
    <p:extLst>
      <p:ext uri="{BB962C8B-B14F-4D97-AF65-F5344CB8AC3E}">
        <p14:creationId xmlns:p14="http://schemas.microsoft.com/office/powerpoint/2010/main" val="28411895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Snow Squall Types</a:t>
            </a:r>
            <a:endParaRPr lang="en-US" dirty="0"/>
          </a:p>
        </p:txBody>
      </p:sp>
      <p:sp>
        <p:nvSpPr>
          <p:cNvPr id="3" name="Content Placeholder 2"/>
          <p:cNvSpPr>
            <a:spLocks noGrp="1"/>
          </p:cNvSpPr>
          <p:nvPr>
            <p:ph idx="1"/>
          </p:nvPr>
        </p:nvSpPr>
        <p:spPr>
          <a:xfrm>
            <a:off x="457200" y="2332037"/>
            <a:ext cx="8534400" cy="4525963"/>
          </a:xfrm>
        </p:spPr>
        <p:txBody>
          <a:bodyPr/>
          <a:lstStyle/>
          <a:p>
            <a:r>
              <a:rPr lang="en-US" dirty="0" smtClean="0"/>
              <a:t>David Coe – analyzed the last 10 years of data</a:t>
            </a:r>
          </a:p>
          <a:p>
            <a:r>
              <a:rPr lang="en-US" dirty="0" smtClean="0"/>
              <a:t>Found 4 types of Snow Squall behavior:</a:t>
            </a:r>
          </a:p>
          <a:p>
            <a:pPr lvl="1"/>
            <a:r>
              <a:rPr lang="en-US" dirty="0" smtClean="0"/>
              <a:t>Classic:  long line moves from NW to SE</a:t>
            </a:r>
          </a:p>
          <a:p>
            <a:pPr lvl="1"/>
            <a:endParaRPr lang="en-US" dirty="0" smtClean="0"/>
          </a:p>
          <a:p>
            <a:pPr marL="393192" lvl="1" indent="0">
              <a:buNone/>
            </a:pPr>
            <a:r>
              <a:rPr lang="en-US" dirty="0" smtClean="0"/>
              <a:t>Other 3 types:  shorter lines</a:t>
            </a:r>
          </a:p>
          <a:p>
            <a:pPr lvl="1"/>
            <a:r>
              <a:rPr lang="en-US" dirty="0" smtClean="0"/>
              <a:t>Northern – line moves from north to south</a:t>
            </a:r>
          </a:p>
          <a:p>
            <a:pPr lvl="1"/>
            <a:r>
              <a:rPr lang="en-US" dirty="0" smtClean="0"/>
              <a:t>New York – line moves more from west to east</a:t>
            </a:r>
          </a:p>
          <a:p>
            <a:pPr lvl="1"/>
            <a:r>
              <a:rPr lang="en-US" dirty="0" smtClean="0"/>
              <a:t>Atlantic – form over ocean, rotate around an offshore low pressure area or around a low to the NW</a:t>
            </a:r>
          </a:p>
          <a:p>
            <a:pPr marL="914400" lvl="2"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6715" y="6124575"/>
            <a:ext cx="866775" cy="733425"/>
          </a:xfrm>
          <a:prstGeom prst="rect">
            <a:avLst/>
          </a:prstGeom>
        </p:spPr>
      </p:pic>
    </p:spTree>
    <p:extLst>
      <p:ext uri="{BB962C8B-B14F-4D97-AF65-F5344CB8AC3E}">
        <p14:creationId xmlns:p14="http://schemas.microsoft.com/office/powerpoint/2010/main" val="24056421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Snow Squalls in New England with a Changing Climate</a:t>
            </a:r>
            <a:endParaRPr lang="en-US" dirty="0"/>
          </a:p>
        </p:txBody>
      </p:sp>
      <p:sp>
        <p:nvSpPr>
          <p:cNvPr id="3" name="Subtitle 2"/>
          <p:cNvSpPr>
            <a:spLocks noGrp="1"/>
          </p:cNvSpPr>
          <p:nvPr>
            <p:ph type="subTitle" idx="1"/>
          </p:nvPr>
        </p:nvSpPr>
        <p:spPr>
          <a:xfrm>
            <a:off x="609599" y="3886200"/>
            <a:ext cx="7657115" cy="2743200"/>
          </a:xfrm>
        </p:spPr>
        <p:txBody>
          <a:bodyPr/>
          <a:lstStyle/>
          <a:p>
            <a:r>
              <a:rPr lang="en-US" dirty="0" smtClean="0"/>
              <a:t>Dr. Frank Colby</a:t>
            </a:r>
          </a:p>
          <a:p>
            <a:r>
              <a:rPr lang="en-US" dirty="0" smtClean="0"/>
              <a:t>David Coe</a:t>
            </a:r>
          </a:p>
          <a:p>
            <a:r>
              <a:rPr lang="en-US" dirty="0" smtClean="0"/>
              <a:t>Beth Krajewski</a:t>
            </a:r>
          </a:p>
          <a:p>
            <a:r>
              <a:rPr lang="en-US" dirty="0" smtClean="0"/>
              <a:t>Alison Stokes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6715" y="6124575"/>
            <a:ext cx="866775" cy="733425"/>
          </a:xfrm>
          <a:prstGeom prst="rect">
            <a:avLst/>
          </a:prstGeom>
        </p:spPr>
      </p:pic>
    </p:spTree>
    <p:extLst>
      <p:ext uri="{BB962C8B-B14F-4D97-AF65-F5344CB8AC3E}">
        <p14:creationId xmlns:p14="http://schemas.microsoft.com/office/powerpoint/2010/main" val="12331920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Snow Squall Examples of Types</a:t>
            </a:r>
            <a:endParaRPr lang="en-US" dirty="0"/>
          </a:p>
        </p:txBody>
      </p:sp>
      <p:sp>
        <p:nvSpPr>
          <p:cNvPr id="3" name="Content Placeholder 2"/>
          <p:cNvSpPr>
            <a:spLocks noGrp="1"/>
          </p:cNvSpPr>
          <p:nvPr>
            <p:ph idx="1"/>
          </p:nvPr>
        </p:nvSpPr>
        <p:spPr>
          <a:xfrm>
            <a:off x="0" y="2332037"/>
            <a:ext cx="9133490" cy="4525963"/>
          </a:xfrm>
        </p:spPr>
        <p:txBody>
          <a:bodyPr>
            <a:normAutofit/>
          </a:bodyPr>
          <a:lstStyle/>
          <a:p>
            <a:r>
              <a:rPr lang="en-US" dirty="0" smtClean="0"/>
              <a:t>4 Types:</a:t>
            </a:r>
          </a:p>
          <a:p>
            <a:pPr lvl="1"/>
            <a:r>
              <a:rPr lang="en-US" dirty="0" smtClean="0"/>
              <a:t>Classic (22 cases): Line moves from Great Lakes, northwestern NE, or upstate NY</a:t>
            </a:r>
          </a:p>
          <a:p>
            <a:pPr lvl="1"/>
            <a:r>
              <a:rPr lang="en-US" dirty="0" smtClean="0">
                <a:solidFill>
                  <a:schemeClr val="bg1">
                    <a:lumMod val="50000"/>
                  </a:schemeClr>
                </a:solidFill>
              </a:rPr>
              <a:t>Northern (6 cases):  Line forms in northern NE, moves S</a:t>
            </a:r>
          </a:p>
          <a:p>
            <a:pPr lvl="1"/>
            <a:r>
              <a:rPr lang="en-US" dirty="0" smtClean="0">
                <a:solidFill>
                  <a:schemeClr val="bg1">
                    <a:lumMod val="50000"/>
                  </a:schemeClr>
                </a:solidFill>
              </a:rPr>
              <a:t>New York (2 cases):  Line forms in western NY, moves E</a:t>
            </a:r>
          </a:p>
          <a:p>
            <a:pPr lvl="1"/>
            <a:r>
              <a:rPr lang="en-US" dirty="0" smtClean="0">
                <a:solidFill>
                  <a:schemeClr val="bg1">
                    <a:lumMod val="50000"/>
                  </a:schemeClr>
                </a:solidFill>
              </a:rPr>
              <a:t>Atlantic Ocean (5 cases):  Convection forms along coast or over the ocean, moves S, or SW, then SE, rotating around an ocean low – or forms south of Long Island and moves </a:t>
            </a:r>
            <a:r>
              <a:rPr lang="en-US" dirty="0">
                <a:solidFill>
                  <a:schemeClr val="bg1">
                    <a:lumMod val="50000"/>
                  </a:schemeClr>
                </a:solidFill>
              </a:rPr>
              <a:t>NE with mid-level flow.</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6715" y="6124575"/>
            <a:ext cx="866775" cy="733425"/>
          </a:xfrm>
          <a:prstGeom prst="rect">
            <a:avLst/>
          </a:prstGeom>
        </p:spPr>
      </p:pic>
    </p:spTree>
    <p:extLst>
      <p:ext uri="{BB962C8B-B14F-4D97-AF65-F5344CB8AC3E}">
        <p14:creationId xmlns:p14="http://schemas.microsoft.com/office/powerpoint/2010/main" val="2432150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2.mmm.ucar.edu/imagearchive1/RadarComposites/new_england/20110302/new_england_20110302200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 y="-7620"/>
            <a:ext cx="9174480" cy="688086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09600" y="304800"/>
            <a:ext cx="3124200" cy="923330"/>
          </a:xfrm>
          <a:prstGeom prst="rect">
            <a:avLst/>
          </a:prstGeom>
          <a:solidFill>
            <a:schemeClr val="bg1"/>
          </a:solidFill>
        </p:spPr>
        <p:txBody>
          <a:bodyPr wrap="square" rtlCol="0">
            <a:spAutoFit/>
          </a:bodyPr>
          <a:lstStyle/>
          <a:p>
            <a:r>
              <a:rPr lang="en-US" dirty="0" smtClean="0"/>
              <a:t>CLASSIC CASE (SW MA)</a:t>
            </a:r>
          </a:p>
          <a:p>
            <a:endParaRPr lang="en-US" dirty="0" smtClean="0"/>
          </a:p>
          <a:p>
            <a:r>
              <a:rPr lang="en-US" dirty="0" smtClean="0"/>
              <a:t>March 2, 2011   19:54 UTC</a:t>
            </a:r>
            <a:endParaRPr lang="en-US" dirty="0"/>
          </a:p>
        </p:txBody>
      </p:sp>
    </p:spTree>
    <p:extLst>
      <p:ext uri="{BB962C8B-B14F-4D97-AF65-F5344CB8AC3E}">
        <p14:creationId xmlns:p14="http://schemas.microsoft.com/office/powerpoint/2010/main" val="29490610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2.mmm.ucar.edu/imagearchive1/RadarComposites/new_england/20110302/new_england_20110302203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 y="0"/>
            <a:ext cx="9184640" cy="68884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9600" y="304800"/>
            <a:ext cx="3124200" cy="923330"/>
          </a:xfrm>
          <a:prstGeom prst="rect">
            <a:avLst/>
          </a:prstGeom>
          <a:solidFill>
            <a:schemeClr val="bg1"/>
          </a:solidFill>
        </p:spPr>
        <p:txBody>
          <a:bodyPr wrap="square" rtlCol="0">
            <a:spAutoFit/>
          </a:bodyPr>
          <a:lstStyle/>
          <a:p>
            <a:r>
              <a:rPr lang="en-US" dirty="0" smtClean="0"/>
              <a:t>CLASSIC CASE</a:t>
            </a:r>
          </a:p>
          <a:p>
            <a:endParaRPr lang="en-US" dirty="0" smtClean="0"/>
          </a:p>
          <a:p>
            <a:r>
              <a:rPr lang="en-US" dirty="0" smtClean="0"/>
              <a:t>March 2, 2011   20:25 UTC</a:t>
            </a:r>
            <a:endParaRPr lang="en-US" dirty="0"/>
          </a:p>
        </p:txBody>
      </p:sp>
    </p:spTree>
    <p:extLst>
      <p:ext uri="{BB962C8B-B14F-4D97-AF65-F5344CB8AC3E}">
        <p14:creationId xmlns:p14="http://schemas.microsoft.com/office/powerpoint/2010/main" val="26898842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pic>
        <p:nvPicPr>
          <p:cNvPr id="1026" name="Picture 2" descr="http://www2.mmm.ucar.edu/imagearchive1/RadarComposites/new_england/20110302/new_england_20110302210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09600" y="304800"/>
            <a:ext cx="3124200" cy="923330"/>
          </a:xfrm>
          <a:prstGeom prst="rect">
            <a:avLst/>
          </a:prstGeom>
          <a:solidFill>
            <a:schemeClr val="bg1"/>
          </a:solidFill>
        </p:spPr>
        <p:txBody>
          <a:bodyPr wrap="square" rtlCol="0">
            <a:spAutoFit/>
          </a:bodyPr>
          <a:lstStyle/>
          <a:p>
            <a:r>
              <a:rPr lang="en-US" dirty="0" smtClean="0"/>
              <a:t>CLASSIC CASE</a:t>
            </a:r>
          </a:p>
          <a:p>
            <a:endParaRPr lang="en-US" dirty="0" smtClean="0"/>
          </a:p>
          <a:p>
            <a:r>
              <a:rPr lang="en-US" dirty="0" smtClean="0"/>
              <a:t>March 2, 2011   20:57 UTC</a:t>
            </a:r>
            <a:endParaRPr lang="en-US" dirty="0"/>
          </a:p>
        </p:txBody>
      </p:sp>
    </p:spTree>
    <p:extLst>
      <p:ext uri="{BB962C8B-B14F-4D97-AF65-F5344CB8AC3E}">
        <p14:creationId xmlns:p14="http://schemas.microsoft.com/office/powerpoint/2010/main" val="4320650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2.mmm.ucar.edu/imagearchive1/RadarComposites/new_england/20110302/new_england_20110302213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9600" y="304800"/>
            <a:ext cx="3124200" cy="923330"/>
          </a:xfrm>
          <a:prstGeom prst="rect">
            <a:avLst/>
          </a:prstGeom>
          <a:solidFill>
            <a:schemeClr val="bg1"/>
          </a:solidFill>
        </p:spPr>
        <p:txBody>
          <a:bodyPr wrap="square" rtlCol="0">
            <a:spAutoFit/>
          </a:bodyPr>
          <a:lstStyle/>
          <a:p>
            <a:r>
              <a:rPr lang="en-US" dirty="0" smtClean="0"/>
              <a:t>CLASSIC CASE</a:t>
            </a:r>
          </a:p>
          <a:p>
            <a:endParaRPr lang="en-US" dirty="0" smtClean="0"/>
          </a:p>
          <a:p>
            <a:r>
              <a:rPr lang="en-US" dirty="0" smtClean="0"/>
              <a:t>March 2, 2011   21:26 UTC</a:t>
            </a:r>
            <a:endParaRPr lang="en-US" dirty="0"/>
          </a:p>
        </p:txBody>
      </p:sp>
    </p:spTree>
    <p:extLst>
      <p:ext uri="{BB962C8B-B14F-4D97-AF65-F5344CB8AC3E}">
        <p14:creationId xmlns:p14="http://schemas.microsoft.com/office/powerpoint/2010/main" val="27517907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Snow Squall </a:t>
            </a:r>
            <a:r>
              <a:rPr lang="en-US" dirty="0"/>
              <a:t>Examples of Types</a:t>
            </a:r>
          </a:p>
        </p:txBody>
      </p:sp>
      <p:sp>
        <p:nvSpPr>
          <p:cNvPr id="3" name="Content Placeholder 2"/>
          <p:cNvSpPr>
            <a:spLocks noGrp="1"/>
          </p:cNvSpPr>
          <p:nvPr>
            <p:ph idx="1"/>
          </p:nvPr>
        </p:nvSpPr>
        <p:spPr>
          <a:xfrm>
            <a:off x="0" y="2360612"/>
            <a:ext cx="9133490" cy="4525963"/>
          </a:xfrm>
        </p:spPr>
        <p:txBody>
          <a:bodyPr>
            <a:normAutofit/>
          </a:bodyPr>
          <a:lstStyle/>
          <a:p>
            <a:r>
              <a:rPr lang="en-US" dirty="0" smtClean="0"/>
              <a:t>4 Types:</a:t>
            </a:r>
          </a:p>
          <a:p>
            <a:pPr lvl="1"/>
            <a:r>
              <a:rPr lang="en-US" dirty="0" smtClean="0">
                <a:solidFill>
                  <a:schemeClr val="bg1">
                    <a:lumMod val="50000"/>
                  </a:schemeClr>
                </a:solidFill>
              </a:rPr>
              <a:t>Classic (22 cases): Line moves from Great Lakes, northwestern NE, or upstate NY</a:t>
            </a:r>
          </a:p>
          <a:p>
            <a:pPr lvl="1"/>
            <a:r>
              <a:rPr lang="en-US" dirty="0" smtClean="0"/>
              <a:t>Northern (6 cases):  Line forms in northern NE, moves S</a:t>
            </a:r>
          </a:p>
          <a:p>
            <a:pPr lvl="1"/>
            <a:r>
              <a:rPr lang="en-US" dirty="0" smtClean="0">
                <a:solidFill>
                  <a:schemeClr val="bg1">
                    <a:lumMod val="50000"/>
                  </a:schemeClr>
                </a:solidFill>
              </a:rPr>
              <a:t>New York (2 cases):  Line forms in western NY, moves E</a:t>
            </a:r>
          </a:p>
          <a:p>
            <a:pPr lvl="1"/>
            <a:r>
              <a:rPr lang="en-US" dirty="0" smtClean="0">
                <a:solidFill>
                  <a:schemeClr val="bg1">
                    <a:lumMod val="50000"/>
                  </a:schemeClr>
                </a:solidFill>
              </a:rPr>
              <a:t>Atlantic Ocean (5 cases):  Convection forms along coast or over the ocean, moves S, or SW, then SE, rotating around an ocean low – or forms south of Long Island and moves </a:t>
            </a:r>
            <a:r>
              <a:rPr lang="en-US" dirty="0">
                <a:solidFill>
                  <a:schemeClr val="bg1">
                    <a:lumMod val="50000"/>
                  </a:schemeClr>
                </a:solidFill>
              </a:rPr>
              <a:t>NE with mid-level flow.</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6715" y="6124575"/>
            <a:ext cx="866775" cy="733425"/>
          </a:xfrm>
          <a:prstGeom prst="rect">
            <a:avLst/>
          </a:prstGeom>
        </p:spPr>
      </p:pic>
    </p:spTree>
    <p:extLst>
      <p:ext uri="{BB962C8B-B14F-4D97-AF65-F5344CB8AC3E}">
        <p14:creationId xmlns:p14="http://schemas.microsoft.com/office/powerpoint/2010/main" val="2432150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2.mmm.ucar.edu/imagearchive1/RadarComposites/new_england/20130303/new_england_20130303133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4640" cy="688848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09600" y="304800"/>
            <a:ext cx="3124200" cy="923330"/>
          </a:xfrm>
          <a:prstGeom prst="rect">
            <a:avLst/>
          </a:prstGeom>
          <a:solidFill>
            <a:schemeClr val="bg1"/>
          </a:solidFill>
        </p:spPr>
        <p:txBody>
          <a:bodyPr wrap="square" rtlCol="0">
            <a:spAutoFit/>
          </a:bodyPr>
          <a:lstStyle/>
          <a:p>
            <a:r>
              <a:rPr lang="en-US" dirty="0" smtClean="0"/>
              <a:t>NORTHERN CASE (Eastern MA)</a:t>
            </a:r>
          </a:p>
          <a:p>
            <a:endParaRPr lang="en-US" dirty="0" smtClean="0"/>
          </a:p>
          <a:p>
            <a:r>
              <a:rPr lang="en-US" dirty="0" smtClean="0"/>
              <a:t>March 3, 2013   13:29 UTC</a:t>
            </a:r>
            <a:endParaRPr lang="en-US" dirty="0"/>
          </a:p>
        </p:txBody>
      </p:sp>
    </p:spTree>
    <p:extLst>
      <p:ext uri="{BB962C8B-B14F-4D97-AF65-F5344CB8AC3E}">
        <p14:creationId xmlns:p14="http://schemas.microsoft.com/office/powerpoint/2010/main" val="8053089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2.mmm.ucar.edu/imagearchive1/RadarComposites/new_england/20130303/new_england_20130303143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09600" y="304800"/>
            <a:ext cx="3124200" cy="923330"/>
          </a:xfrm>
          <a:prstGeom prst="rect">
            <a:avLst/>
          </a:prstGeom>
          <a:solidFill>
            <a:schemeClr val="bg1"/>
          </a:solidFill>
        </p:spPr>
        <p:txBody>
          <a:bodyPr wrap="square" rtlCol="0">
            <a:spAutoFit/>
          </a:bodyPr>
          <a:lstStyle/>
          <a:p>
            <a:r>
              <a:rPr lang="en-US" dirty="0" smtClean="0"/>
              <a:t>NORTHERN CASE</a:t>
            </a:r>
          </a:p>
          <a:p>
            <a:endParaRPr lang="en-US" dirty="0" smtClean="0"/>
          </a:p>
          <a:p>
            <a:r>
              <a:rPr lang="en-US" dirty="0" smtClean="0"/>
              <a:t>March 3, 2013   14:29 UTC</a:t>
            </a:r>
            <a:endParaRPr lang="en-US" dirty="0"/>
          </a:p>
        </p:txBody>
      </p:sp>
    </p:spTree>
    <p:extLst>
      <p:ext uri="{BB962C8B-B14F-4D97-AF65-F5344CB8AC3E}">
        <p14:creationId xmlns:p14="http://schemas.microsoft.com/office/powerpoint/2010/main" val="32627727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2.mmm.ucar.edu/imagearchive1/RadarComposites/new_england/20130303/new_england_20130303150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09600" y="304800"/>
            <a:ext cx="3124200" cy="923330"/>
          </a:xfrm>
          <a:prstGeom prst="rect">
            <a:avLst/>
          </a:prstGeom>
          <a:solidFill>
            <a:schemeClr val="bg1"/>
          </a:solidFill>
        </p:spPr>
        <p:txBody>
          <a:bodyPr wrap="square" rtlCol="0">
            <a:spAutoFit/>
          </a:bodyPr>
          <a:lstStyle/>
          <a:p>
            <a:r>
              <a:rPr lang="en-US" dirty="0" smtClean="0"/>
              <a:t>NORTHERN CASE</a:t>
            </a:r>
          </a:p>
          <a:p>
            <a:endParaRPr lang="en-US" dirty="0" smtClean="0"/>
          </a:p>
          <a:p>
            <a:r>
              <a:rPr lang="en-US" dirty="0" smtClean="0"/>
              <a:t>March 3, 2013   14:57 UTC</a:t>
            </a:r>
            <a:endParaRPr lang="en-US" dirty="0"/>
          </a:p>
        </p:txBody>
      </p:sp>
    </p:spTree>
    <p:extLst>
      <p:ext uri="{BB962C8B-B14F-4D97-AF65-F5344CB8AC3E}">
        <p14:creationId xmlns:p14="http://schemas.microsoft.com/office/powerpoint/2010/main" val="35249706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2.mmm.ucar.edu/imagearchive1/RadarComposites/new_england/20130303/new_england_20130303160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4320" cy="68732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9600" y="304800"/>
            <a:ext cx="3124200" cy="923330"/>
          </a:xfrm>
          <a:prstGeom prst="rect">
            <a:avLst/>
          </a:prstGeom>
          <a:solidFill>
            <a:schemeClr val="bg1"/>
          </a:solidFill>
        </p:spPr>
        <p:txBody>
          <a:bodyPr wrap="square" rtlCol="0">
            <a:spAutoFit/>
          </a:bodyPr>
          <a:lstStyle/>
          <a:p>
            <a:r>
              <a:rPr lang="en-US" dirty="0" smtClean="0"/>
              <a:t>NORTHERN CASE</a:t>
            </a:r>
          </a:p>
          <a:p>
            <a:endParaRPr lang="en-US" dirty="0" smtClean="0"/>
          </a:p>
          <a:p>
            <a:r>
              <a:rPr lang="en-US" dirty="0" smtClean="0"/>
              <a:t>March 3, 2013   15:57 UTC</a:t>
            </a:r>
            <a:endParaRPr lang="en-US" dirty="0"/>
          </a:p>
        </p:txBody>
      </p:sp>
    </p:spTree>
    <p:extLst>
      <p:ext uri="{BB962C8B-B14F-4D97-AF65-F5344CB8AC3E}">
        <p14:creationId xmlns:p14="http://schemas.microsoft.com/office/powerpoint/2010/main" val="38514655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Snow Squalls?</a:t>
            </a:r>
            <a:endParaRPr lang="en-US" dirty="0"/>
          </a:p>
        </p:txBody>
      </p:sp>
      <p:sp>
        <p:nvSpPr>
          <p:cNvPr id="3" name="Content Placeholder 2"/>
          <p:cNvSpPr>
            <a:spLocks noGrp="1"/>
          </p:cNvSpPr>
          <p:nvPr>
            <p:ph idx="1"/>
          </p:nvPr>
        </p:nvSpPr>
        <p:spPr/>
        <p:txBody>
          <a:bodyPr/>
          <a:lstStyle/>
          <a:p>
            <a:r>
              <a:rPr lang="en-US" dirty="0" smtClean="0"/>
              <a:t>Snow Squalls happen here in Southern New England</a:t>
            </a:r>
          </a:p>
          <a:p>
            <a:r>
              <a:rPr lang="en-US" dirty="0" smtClean="0"/>
              <a:t>Affect us unexpectedly – traffic jams, accidents</a:t>
            </a:r>
          </a:p>
          <a:p>
            <a:r>
              <a:rPr lang="en-US" dirty="0" smtClean="0"/>
              <a:t>Climatology has not been understood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6715" y="6124575"/>
            <a:ext cx="866775" cy="733425"/>
          </a:xfrm>
          <a:prstGeom prst="rect">
            <a:avLst/>
          </a:prstGeom>
        </p:spPr>
      </p:pic>
    </p:spTree>
    <p:extLst>
      <p:ext uri="{BB962C8B-B14F-4D97-AF65-F5344CB8AC3E}">
        <p14:creationId xmlns:p14="http://schemas.microsoft.com/office/powerpoint/2010/main" val="13642773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Snow </a:t>
            </a:r>
            <a:r>
              <a:rPr lang="en-US" dirty="0"/>
              <a:t>Squall Examples of Types</a:t>
            </a:r>
          </a:p>
        </p:txBody>
      </p:sp>
      <p:sp>
        <p:nvSpPr>
          <p:cNvPr id="3" name="Content Placeholder 2"/>
          <p:cNvSpPr>
            <a:spLocks noGrp="1"/>
          </p:cNvSpPr>
          <p:nvPr>
            <p:ph idx="1"/>
          </p:nvPr>
        </p:nvSpPr>
        <p:spPr>
          <a:xfrm>
            <a:off x="0" y="2332037"/>
            <a:ext cx="9133490" cy="4525963"/>
          </a:xfrm>
        </p:spPr>
        <p:txBody>
          <a:bodyPr>
            <a:normAutofit/>
          </a:bodyPr>
          <a:lstStyle/>
          <a:p>
            <a:r>
              <a:rPr lang="en-US" dirty="0" smtClean="0"/>
              <a:t>4 Types:</a:t>
            </a:r>
          </a:p>
          <a:p>
            <a:pPr lvl="1"/>
            <a:r>
              <a:rPr lang="en-US" dirty="0" smtClean="0">
                <a:solidFill>
                  <a:schemeClr val="bg1">
                    <a:lumMod val="50000"/>
                  </a:schemeClr>
                </a:solidFill>
              </a:rPr>
              <a:t>Classic (22 cases): Line moves from Great Lakes, northwestern NE, or upstate NY</a:t>
            </a:r>
          </a:p>
          <a:p>
            <a:pPr lvl="1"/>
            <a:r>
              <a:rPr lang="en-US" dirty="0" smtClean="0">
                <a:solidFill>
                  <a:schemeClr val="bg1">
                    <a:lumMod val="50000"/>
                  </a:schemeClr>
                </a:solidFill>
              </a:rPr>
              <a:t>Northern (6 cases):  Line forms in northern NE, moves S</a:t>
            </a:r>
          </a:p>
          <a:p>
            <a:pPr lvl="1"/>
            <a:r>
              <a:rPr lang="en-US" dirty="0" smtClean="0"/>
              <a:t>New York (2 cases):  Line forms in western NY, moves E</a:t>
            </a:r>
          </a:p>
          <a:p>
            <a:pPr lvl="1"/>
            <a:r>
              <a:rPr lang="en-US" dirty="0" smtClean="0">
                <a:solidFill>
                  <a:schemeClr val="bg1">
                    <a:lumMod val="50000"/>
                  </a:schemeClr>
                </a:solidFill>
              </a:rPr>
              <a:t>Atlantic Ocean (5 cases):  Convection forms along coast or over the ocean, moves S, or SW, then SE, rotating around an ocean low – or forms south of Long Island and moves NE </a:t>
            </a:r>
            <a:r>
              <a:rPr lang="en-US" dirty="0">
                <a:solidFill>
                  <a:schemeClr val="bg1">
                    <a:lumMod val="50000"/>
                  </a:schemeClr>
                </a:solidFill>
              </a:rPr>
              <a:t>with mid-level flow</a:t>
            </a:r>
            <a:r>
              <a:rPr lang="en-US" dirty="0" smtClean="0">
                <a:solidFill>
                  <a:schemeClr val="bg1">
                    <a:lumMod val="50000"/>
                  </a:schemeClr>
                </a:solidFill>
              </a:rPr>
              <a:t>.</a:t>
            </a:r>
            <a:endParaRPr lang="en-US" dirty="0">
              <a:solidFill>
                <a:schemeClr val="bg1">
                  <a:lumMod val="50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6715" y="6124575"/>
            <a:ext cx="866775" cy="733425"/>
          </a:xfrm>
          <a:prstGeom prst="rect">
            <a:avLst/>
          </a:prstGeom>
        </p:spPr>
      </p:pic>
    </p:spTree>
    <p:extLst>
      <p:ext uri="{BB962C8B-B14F-4D97-AF65-F5344CB8AC3E}">
        <p14:creationId xmlns:p14="http://schemas.microsoft.com/office/powerpoint/2010/main" val="2432150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2.mmm.ucar.edu/imagearchive1/RadarComposites/new_england/20130316/new_england_20130316010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09600" y="304800"/>
            <a:ext cx="3124200" cy="923330"/>
          </a:xfrm>
          <a:prstGeom prst="rect">
            <a:avLst/>
          </a:prstGeom>
          <a:solidFill>
            <a:schemeClr val="bg1"/>
          </a:solidFill>
        </p:spPr>
        <p:txBody>
          <a:bodyPr wrap="square" rtlCol="0">
            <a:spAutoFit/>
          </a:bodyPr>
          <a:lstStyle/>
          <a:p>
            <a:r>
              <a:rPr lang="en-US" dirty="0" smtClean="0"/>
              <a:t>NEW YORK CASE (SW MA)</a:t>
            </a:r>
          </a:p>
          <a:p>
            <a:endParaRPr lang="en-US" dirty="0" smtClean="0"/>
          </a:p>
          <a:p>
            <a:r>
              <a:rPr lang="en-US" dirty="0" smtClean="0"/>
              <a:t>March 16, 2013   01:00 UTC</a:t>
            </a:r>
            <a:endParaRPr lang="en-US" dirty="0"/>
          </a:p>
        </p:txBody>
      </p:sp>
    </p:spTree>
    <p:extLst>
      <p:ext uri="{BB962C8B-B14F-4D97-AF65-F5344CB8AC3E}">
        <p14:creationId xmlns:p14="http://schemas.microsoft.com/office/powerpoint/2010/main" val="32971403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2.mmm.ucar.edu/imagearchive1/RadarComposites/new_england/20130316/new_england_20130316013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9600" y="304800"/>
            <a:ext cx="3124200" cy="923330"/>
          </a:xfrm>
          <a:prstGeom prst="rect">
            <a:avLst/>
          </a:prstGeom>
          <a:solidFill>
            <a:schemeClr val="bg1"/>
          </a:solidFill>
        </p:spPr>
        <p:txBody>
          <a:bodyPr wrap="square" rtlCol="0">
            <a:spAutoFit/>
          </a:bodyPr>
          <a:lstStyle/>
          <a:p>
            <a:r>
              <a:rPr lang="en-US" dirty="0" smtClean="0"/>
              <a:t>NEW YORK CASE</a:t>
            </a:r>
          </a:p>
          <a:p>
            <a:endParaRPr lang="en-US" dirty="0" smtClean="0"/>
          </a:p>
          <a:p>
            <a:r>
              <a:rPr lang="en-US" dirty="0" smtClean="0"/>
              <a:t>March 16, 2013   01:28 UTC</a:t>
            </a:r>
            <a:endParaRPr lang="en-US" dirty="0"/>
          </a:p>
        </p:txBody>
      </p:sp>
    </p:spTree>
    <p:extLst>
      <p:ext uri="{BB962C8B-B14F-4D97-AF65-F5344CB8AC3E}">
        <p14:creationId xmlns:p14="http://schemas.microsoft.com/office/powerpoint/2010/main" val="16116540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2.mmm.ucar.edu/imagearchive1/RadarComposites/new_england/20130316/new_england_20130316023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9600" y="304800"/>
            <a:ext cx="3124200" cy="923330"/>
          </a:xfrm>
          <a:prstGeom prst="rect">
            <a:avLst/>
          </a:prstGeom>
          <a:solidFill>
            <a:schemeClr val="bg1"/>
          </a:solidFill>
        </p:spPr>
        <p:txBody>
          <a:bodyPr wrap="square" rtlCol="0">
            <a:spAutoFit/>
          </a:bodyPr>
          <a:lstStyle/>
          <a:p>
            <a:r>
              <a:rPr lang="en-US" dirty="0" smtClean="0"/>
              <a:t>NEW YORK CASE</a:t>
            </a:r>
          </a:p>
          <a:p>
            <a:endParaRPr lang="en-US" dirty="0" smtClean="0"/>
          </a:p>
          <a:p>
            <a:r>
              <a:rPr lang="en-US" dirty="0" smtClean="0"/>
              <a:t>March 16, 2013   02:30 UTC</a:t>
            </a:r>
            <a:endParaRPr lang="en-US" dirty="0"/>
          </a:p>
        </p:txBody>
      </p:sp>
    </p:spTree>
    <p:extLst>
      <p:ext uri="{BB962C8B-B14F-4D97-AF65-F5344CB8AC3E}">
        <p14:creationId xmlns:p14="http://schemas.microsoft.com/office/powerpoint/2010/main" val="33544681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2.mmm.ucar.edu/imagearchive1/RadarComposites/new_england/20130316/new_england_20130316030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9600" y="304800"/>
            <a:ext cx="3124200" cy="923330"/>
          </a:xfrm>
          <a:prstGeom prst="rect">
            <a:avLst/>
          </a:prstGeom>
          <a:solidFill>
            <a:schemeClr val="bg1"/>
          </a:solidFill>
        </p:spPr>
        <p:txBody>
          <a:bodyPr wrap="square" rtlCol="0">
            <a:spAutoFit/>
          </a:bodyPr>
          <a:lstStyle/>
          <a:p>
            <a:r>
              <a:rPr lang="en-US" dirty="0" smtClean="0"/>
              <a:t>NEW YORK CASE</a:t>
            </a:r>
          </a:p>
          <a:p>
            <a:endParaRPr lang="en-US" dirty="0" smtClean="0"/>
          </a:p>
          <a:p>
            <a:r>
              <a:rPr lang="en-US" dirty="0" smtClean="0"/>
              <a:t>March 16, 2013   02:58 UTC</a:t>
            </a:r>
            <a:endParaRPr lang="en-US" dirty="0"/>
          </a:p>
        </p:txBody>
      </p:sp>
    </p:spTree>
    <p:extLst>
      <p:ext uri="{BB962C8B-B14F-4D97-AF65-F5344CB8AC3E}">
        <p14:creationId xmlns:p14="http://schemas.microsoft.com/office/powerpoint/2010/main" val="18157154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Snow </a:t>
            </a:r>
            <a:r>
              <a:rPr lang="en-US" dirty="0"/>
              <a:t>Squall Examples of Types</a:t>
            </a:r>
          </a:p>
        </p:txBody>
      </p:sp>
      <p:sp>
        <p:nvSpPr>
          <p:cNvPr id="3" name="Content Placeholder 2"/>
          <p:cNvSpPr>
            <a:spLocks noGrp="1"/>
          </p:cNvSpPr>
          <p:nvPr>
            <p:ph idx="1"/>
          </p:nvPr>
        </p:nvSpPr>
        <p:spPr>
          <a:xfrm>
            <a:off x="-30480" y="2330132"/>
            <a:ext cx="9133490" cy="4525963"/>
          </a:xfrm>
        </p:spPr>
        <p:txBody>
          <a:bodyPr>
            <a:normAutofit/>
          </a:bodyPr>
          <a:lstStyle/>
          <a:p>
            <a:r>
              <a:rPr lang="en-US" dirty="0" smtClean="0"/>
              <a:t>4 Types:</a:t>
            </a:r>
          </a:p>
          <a:p>
            <a:pPr lvl="1"/>
            <a:r>
              <a:rPr lang="en-US" dirty="0" smtClean="0">
                <a:solidFill>
                  <a:schemeClr val="bg1">
                    <a:lumMod val="50000"/>
                  </a:schemeClr>
                </a:solidFill>
              </a:rPr>
              <a:t>Classic (22 cases): Line moves from Great Lakes, northwestern NE, or upstate NY</a:t>
            </a:r>
          </a:p>
          <a:p>
            <a:pPr lvl="1"/>
            <a:r>
              <a:rPr lang="en-US" dirty="0" smtClean="0">
                <a:solidFill>
                  <a:schemeClr val="bg1">
                    <a:lumMod val="50000"/>
                  </a:schemeClr>
                </a:solidFill>
              </a:rPr>
              <a:t>Northern (6 cases):  Line forms in northern NE, moves S</a:t>
            </a:r>
          </a:p>
          <a:p>
            <a:pPr lvl="1"/>
            <a:r>
              <a:rPr lang="en-US" dirty="0" smtClean="0">
                <a:solidFill>
                  <a:schemeClr val="bg1">
                    <a:lumMod val="50000"/>
                  </a:schemeClr>
                </a:solidFill>
              </a:rPr>
              <a:t>New York (2 cases):  Line forms in western NY, moves E</a:t>
            </a:r>
          </a:p>
          <a:p>
            <a:pPr lvl="1"/>
            <a:r>
              <a:rPr lang="en-US" dirty="0" smtClean="0"/>
              <a:t>Atlantic Ocean (5 cases):  Convection forms along coast or over the ocean, moves S, or SW, then SE, rotating around an ocean low – or forms south of Long Island and moves NE with mid-level flow.</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6715" y="6124575"/>
            <a:ext cx="866775" cy="733425"/>
          </a:xfrm>
          <a:prstGeom prst="rect">
            <a:avLst/>
          </a:prstGeom>
        </p:spPr>
      </p:pic>
    </p:spTree>
    <p:extLst>
      <p:ext uri="{BB962C8B-B14F-4D97-AF65-F5344CB8AC3E}">
        <p14:creationId xmlns:p14="http://schemas.microsoft.com/office/powerpoint/2010/main" val="6623042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ww2.mmm.ucar.edu/imagearchive1/RadarComposites/new_england/20130321/new_england_20130321210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09600" y="304800"/>
            <a:ext cx="3505200" cy="923330"/>
          </a:xfrm>
          <a:prstGeom prst="rect">
            <a:avLst/>
          </a:prstGeom>
          <a:solidFill>
            <a:schemeClr val="bg1"/>
          </a:solidFill>
        </p:spPr>
        <p:txBody>
          <a:bodyPr wrap="square" rtlCol="0">
            <a:spAutoFit/>
          </a:bodyPr>
          <a:lstStyle/>
          <a:p>
            <a:r>
              <a:rPr lang="en-US" dirty="0" smtClean="0"/>
              <a:t>ATLANTIC CASE (Eastern, SE MA)</a:t>
            </a:r>
          </a:p>
          <a:p>
            <a:endParaRPr lang="en-US" dirty="0" smtClean="0"/>
          </a:p>
          <a:p>
            <a:r>
              <a:rPr lang="en-US" dirty="0" smtClean="0"/>
              <a:t>March 21, 2013   20:58 UTC</a:t>
            </a:r>
            <a:endParaRPr lang="en-US" dirty="0"/>
          </a:p>
        </p:txBody>
      </p:sp>
    </p:spTree>
    <p:extLst>
      <p:ext uri="{BB962C8B-B14F-4D97-AF65-F5344CB8AC3E}">
        <p14:creationId xmlns:p14="http://schemas.microsoft.com/office/powerpoint/2010/main" val="39865026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2.mmm.ucar.edu/imagearchive1/RadarComposites/new_england/20130321/new_england_20130321220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9600" y="304800"/>
            <a:ext cx="3124200" cy="923330"/>
          </a:xfrm>
          <a:prstGeom prst="rect">
            <a:avLst/>
          </a:prstGeom>
          <a:solidFill>
            <a:schemeClr val="bg1"/>
          </a:solidFill>
        </p:spPr>
        <p:txBody>
          <a:bodyPr wrap="square" rtlCol="0">
            <a:spAutoFit/>
          </a:bodyPr>
          <a:lstStyle/>
          <a:p>
            <a:r>
              <a:rPr lang="en-US" dirty="0" smtClean="0"/>
              <a:t>ATLANTIC CASE</a:t>
            </a:r>
          </a:p>
          <a:p>
            <a:endParaRPr lang="en-US" dirty="0" smtClean="0"/>
          </a:p>
          <a:p>
            <a:r>
              <a:rPr lang="en-US" dirty="0" smtClean="0"/>
              <a:t>March 21, 2013   21:57 UTC</a:t>
            </a:r>
            <a:endParaRPr lang="en-US" dirty="0"/>
          </a:p>
        </p:txBody>
      </p:sp>
    </p:spTree>
    <p:extLst>
      <p:ext uri="{BB962C8B-B14F-4D97-AF65-F5344CB8AC3E}">
        <p14:creationId xmlns:p14="http://schemas.microsoft.com/office/powerpoint/2010/main" val="3620767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2.mmm.ucar.edu/imagearchive1/RadarComposites/new_england/20130321/new_england_20130321223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9600" y="304800"/>
            <a:ext cx="3124200" cy="923330"/>
          </a:xfrm>
          <a:prstGeom prst="rect">
            <a:avLst/>
          </a:prstGeom>
          <a:solidFill>
            <a:schemeClr val="bg1"/>
          </a:solidFill>
        </p:spPr>
        <p:txBody>
          <a:bodyPr wrap="square" rtlCol="0">
            <a:spAutoFit/>
          </a:bodyPr>
          <a:lstStyle/>
          <a:p>
            <a:r>
              <a:rPr lang="en-US" dirty="0" smtClean="0"/>
              <a:t>ATLANTIC CASE</a:t>
            </a:r>
          </a:p>
          <a:p>
            <a:endParaRPr lang="en-US" dirty="0" smtClean="0"/>
          </a:p>
          <a:p>
            <a:r>
              <a:rPr lang="en-US" dirty="0" smtClean="0"/>
              <a:t>March 21, 2013   22:25 UTC</a:t>
            </a:r>
            <a:endParaRPr lang="en-US" dirty="0"/>
          </a:p>
        </p:txBody>
      </p:sp>
    </p:spTree>
    <p:extLst>
      <p:ext uri="{BB962C8B-B14F-4D97-AF65-F5344CB8AC3E}">
        <p14:creationId xmlns:p14="http://schemas.microsoft.com/office/powerpoint/2010/main" val="417857071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2.mmm.ucar.edu/imagearchive1/RadarComposites/new_england/20130321/new_england_20130321233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9600" y="304800"/>
            <a:ext cx="3124200" cy="923330"/>
          </a:xfrm>
          <a:prstGeom prst="rect">
            <a:avLst/>
          </a:prstGeom>
          <a:solidFill>
            <a:schemeClr val="bg1"/>
          </a:solidFill>
        </p:spPr>
        <p:txBody>
          <a:bodyPr wrap="square" rtlCol="0">
            <a:spAutoFit/>
          </a:bodyPr>
          <a:lstStyle/>
          <a:p>
            <a:r>
              <a:rPr lang="en-US" dirty="0" smtClean="0"/>
              <a:t>ATLANTIC CASE</a:t>
            </a:r>
          </a:p>
          <a:p>
            <a:endParaRPr lang="en-US" dirty="0" smtClean="0"/>
          </a:p>
          <a:p>
            <a:r>
              <a:rPr lang="en-US" dirty="0" smtClean="0"/>
              <a:t>March 21, 2013   23:25 UTC</a:t>
            </a:r>
            <a:endParaRPr lang="en-US" dirty="0"/>
          </a:p>
        </p:txBody>
      </p:sp>
    </p:spTree>
    <p:extLst>
      <p:ext uri="{BB962C8B-B14F-4D97-AF65-F5344CB8AC3E}">
        <p14:creationId xmlns:p14="http://schemas.microsoft.com/office/powerpoint/2010/main" val="41563513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5649" t="14778" b="14831"/>
          <a:stretch/>
        </p:blipFill>
        <p:spPr bwMode="auto">
          <a:xfrm>
            <a:off x="0" y="0"/>
            <a:ext cx="9181839"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905000" y="6242149"/>
            <a:ext cx="4572000" cy="646331"/>
          </a:xfrm>
          <a:prstGeom prst="rect">
            <a:avLst/>
          </a:prstGeom>
        </p:spPr>
        <p:txBody>
          <a:bodyPr>
            <a:spAutoFit/>
          </a:bodyPr>
          <a:lstStyle/>
          <a:p>
            <a:r>
              <a:rPr lang="en-US" dirty="0" smtClean="0">
                <a:hlinkClick r:id="rId3"/>
              </a:rPr>
              <a:t>https</a:t>
            </a:r>
            <a:r>
              <a:rPr lang="en-US" dirty="0">
                <a:hlinkClick r:id="rId3"/>
              </a:rPr>
              <a:t>://www.youtube.com/watch?feature=player_detailpage&amp;v=Qf7LXukmQJM</a:t>
            </a:r>
            <a:endParaRPr lang="en-US" dirty="0"/>
          </a:p>
        </p:txBody>
      </p:sp>
      <p:sp>
        <p:nvSpPr>
          <p:cNvPr id="3" name="TextBox 2"/>
          <p:cNvSpPr txBox="1"/>
          <p:nvPr/>
        </p:nvSpPr>
        <p:spPr>
          <a:xfrm>
            <a:off x="1752600" y="5486400"/>
            <a:ext cx="5943600" cy="369332"/>
          </a:xfrm>
          <a:prstGeom prst="rect">
            <a:avLst/>
          </a:prstGeom>
          <a:noFill/>
        </p:spPr>
        <p:txBody>
          <a:bodyPr wrap="square" rtlCol="0">
            <a:spAutoFit/>
          </a:bodyPr>
          <a:lstStyle/>
          <a:p>
            <a:r>
              <a:rPr lang="en-US" dirty="0" smtClean="0"/>
              <a:t>Webcam at State College, PA</a:t>
            </a:r>
            <a:endParaRPr lang="en-US" dirty="0"/>
          </a:p>
        </p:txBody>
      </p:sp>
    </p:spTree>
    <p:extLst>
      <p:ext uri="{BB962C8B-B14F-4D97-AF65-F5344CB8AC3E}">
        <p14:creationId xmlns:p14="http://schemas.microsoft.com/office/powerpoint/2010/main" val="27466250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normAutofit/>
          </a:bodyPr>
          <a:lstStyle/>
          <a:p>
            <a:r>
              <a:rPr lang="en-US" dirty="0" smtClean="0"/>
              <a:t>Snow Squall Climatology</a:t>
            </a:r>
            <a:br>
              <a:rPr lang="en-US" dirty="0" smtClean="0"/>
            </a:br>
            <a:r>
              <a:rPr lang="en-US" dirty="0" smtClean="0"/>
              <a:t>Upper-Level Jet Stream</a:t>
            </a:r>
            <a:endParaRPr lang="en-US" dirty="0"/>
          </a:p>
        </p:txBody>
      </p:sp>
      <p:sp>
        <p:nvSpPr>
          <p:cNvPr id="3" name="Content Placeholder 2"/>
          <p:cNvSpPr>
            <a:spLocks noGrp="1"/>
          </p:cNvSpPr>
          <p:nvPr>
            <p:ph idx="1"/>
          </p:nvPr>
        </p:nvSpPr>
        <p:spPr>
          <a:xfrm>
            <a:off x="457200" y="2590800"/>
            <a:ext cx="8229600" cy="3535363"/>
          </a:xfrm>
        </p:spPr>
        <p:txBody>
          <a:bodyPr/>
          <a:lstStyle/>
          <a:p>
            <a:r>
              <a:rPr lang="en-US" dirty="0" smtClean="0"/>
              <a:t>All 4 types have a trough in the vicinity of NE.</a:t>
            </a:r>
          </a:p>
          <a:p>
            <a:r>
              <a:rPr lang="en-US" dirty="0" smtClean="0"/>
              <a:t>Classic and Atlantic – trough axis west of NE</a:t>
            </a:r>
          </a:p>
          <a:p>
            <a:r>
              <a:rPr lang="en-US" dirty="0" smtClean="0"/>
              <a:t>Northern - closed low north of ME, trough axis east of NE</a:t>
            </a:r>
          </a:p>
          <a:p>
            <a:r>
              <a:rPr lang="en-US" dirty="0" smtClean="0"/>
              <a:t>New York – slight trough west of NE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6715" y="6124575"/>
            <a:ext cx="866775" cy="733425"/>
          </a:xfrm>
          <a:prstGeom prst="rect">
            <a:avLst/>
          </a:prstGeom>
        </p:spPr>
      </p:pic>
    </p:spTree>
    <p:extLst>
      <p:ext uri="{BB962C8B-B14F-4D97-AF65-F5344CB8AC3E}">
        <p14:creationId xmlns:p14="http://schemas.microsoft.com/office/powerpoint/2010/main" val="226183822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
            <a:ext cx="8305800" cy="1143000"/>
          </a:xfrm>
        </p:spPr>
        <p:txBody>
          <a:bodyPr/>
          <a:lstStyle/>
          <a:p>
            <a:r>
              <a:rPr lang="en-US" dirty="0" smtClean="0"/>
              <a:t>Classic 500 hPa</a:t>
            </a:r>
            <a:endParaRPr lang="en-US" dirty="0"/>
          </a:p>
        </p:txBody>
      </p:sp>
      <p:pic>
        <p:nvPicPr>
          <p:cNvPr id="4" name="Picture 3"/>
          <p:cNvPicPr>
            <a:picLocks noChangeAspect="1"/>
          </p:cNvPicPr>
          <p:nvPr/>
        </p:nvPicPr>
        <p:blipFill rotWithShape="1">
          <a:blip r:embed="rId2"/>
          <a:srcRect t="9638"/>
          <a:stretch/>
        </p:blipFill>
        <p:spPr>
          <a:xfrm>
            <a:off x="0" y="1142999"/>
            <a:ext cx="8106844" cy="5715001"/>
          </a:xfrm>
          <a:prstGeom prst="rect">
            <a:avLst/>
          </a:prstGeom>
        </p:spPr>
      </p:pic>
    </p:spTree>
    <p:extLst>
      <p:ext uri="{BB962C8B-B14F-4D97-AF65-F5344CB8AC3E}">
        <p14:creationId xmlns:p14="http://schemas.microsoft.com/office/powerpoint/2010/main" val="353988781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138"/>
            <a:ext cx="8305800" cy="1143000"/>
          </a:xfrm>
        </p:spPr>
        <p:txBody>
          <a:bodyPr/>
          <a:lstStyle/>
          <a:p>
            <a:r>
              <a:rPr lang="en-US" dirty="0" smtClean="0"/>
              <a:t>Atlantic 500 hPa</a:t>
            </a:r>
            <a:endParaRPr lang="en-US" dirty="0"/>
          </a:p>
        </p:txBody>
      </p:sp>
      <p:pic>
        <p:nvPicPr>
          <p:cNvPr id="4" name="Picture 3"/>
          <p:cNvPicPr>
            <a:picLocks noChangeAspect="1"/>
          </p:cNvPicPr>
          <p:nvPr/>
        </p:nvPicPr>
        <p:blipFill rotWithShape="1">
          <a:blip r:embed="rId2"/>
          <a:srcRect t="6861"/>
          <a:stretch/>
        </p:blipFill>
        <p:spPr>
          <a:xfrm>
            <a:off x="0" y="1038619"/>
            <a:ext cx="7697217" cy="5793105"/>
          </a:xfrm>
          <a:prstGeom prst="rect">
            <a:avLst/>
          </a:prstGeom>
        </p:spPr>
      </p:pic>
    </p:spTree>
    <p:extLst>
      <p:ext uri="{BB962C8B-B14F-4D97-AF65-F5344CB8AC3E}">
        <p14:creationId xmlns:p14="http://schemas.microsoft.com/office/powerpoint/2010/main" val="353988781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305800" cy="1143000"/>
          </a:xfrm>
        </p:spPr>
        <p:txBody>
          <a:bodyPr/>
          <a:lstStyle/>
          <a:p>
            <a:r>
              <a:rPr lang="en-US" dirty="0" smtClean="0"/>
              <a:t>Northern 500 hPa</a:t>
            </a:r>
            <a:endParaRPr lang="en-US" dirty="0"/>
          </a:p>
        </p:txBody>
      </p:sp>
      <p:pic>
        <p:nvPicPr>
          <p:cNvPr id="4" name="Picture 3"/>
          <p:cNvPicPr>
            <a:picLocks noChangeAspect="1"/>
          </p:cNvPicPr>
          <p:nvPr/>
        </p:nvPicPr>
        <p:blipFill rotWithShape="1">
          <a:blip r:embed="rId2"/>
          <a:srcRect t="6435"/>
          <a:stretch/>
        </p:blipFill>
        <p:spPr>
          <a:xfrm>
            <a:off x="0" y="1103586"/>
            <a:ext cx="7751379" cy="5754414"/>
          </a:xfrm>
          <a:prstGeom prst="rect">
            <a:avLst/>
          </a:prstGeom>
        </p:spPr>
      </p:pic>
    </p:spTree>
    <p:extLst>
      <p:ext uri="{BB962C8B-B14F-4D97-AF65-F5344CB8AC3E}">
        <p14:creationId xmlns:p14="http://schemas.microsoft.com/office/powerpoint/2010/main" val="353988781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1143000"/>
          </a:xfrm>
        </p:spPr>
        <p:txBody>
          <a:bodyPr/>
          <a:lstStyle/>
          <a:p>
            <a:r>
              <a:rPr lang="en-US" dirty="0" smtClean="0"/>
              <a:t>New York 500 hPa</a:t>
            </a:r>
            <a:endParaRPr lang="en-US" dirty="0"/>
          </a:p>
        </p:txBody>
      </p:sp>
      <p:pic>
        <p:nvPicPr>
          <p:cNvPr id="4" name="Picture 3"/>
          <p:cNvPicPr>
            <a:picLocks noChangeAspect="1"/>
          </p:cNvPicPr>
          <p:nvPr/>
        </p:nvPicPr>
        <p:blipFill rotWithShape="1">
          <a:blip r:embed="rId2"/>
          <a:srcRect t="4671"/>
          <a:stretch/>
        </p:blipFill>
        <p:spPr>
          <a:xfrm>
            <a:off x="0" y="1206588"/>
            <a:ext cx="7569451" cy="5738648"/>
          </a:xfrm>
          <a:prstGeom prst="rect">
            <a:avLst/>
          </a:prstGeom>
        </p:spPr>
      </p:pic>
    </p:spTree>
    <p:extLst>
      <p:ext uri="{BB962C8B-B14F-4D97-AF65-F5344CB8AC3E}">
        <p14:creationId xmlns:p14="http://schemas.microsoft.com/office/powerpoint/2010/main" val="137352019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Snow Squall Climatology – Surface</a:t>
            </a:r>
            <a:endParaRPr lang="en-US" dirty="0"/>
          </a:p>
        </p:txBody>
      </p:sp>
      <p:sp>
        <p:nvSpPr>
          <p:cNvPr id="3" name="Content Placeholder 2"/>
          <p:cNvSpPr>
            <a:spLocks noGrp="1"/>
          </p:cNvSpPr>
          <p:nvPr>
            <p:ph idx="1"/>
          </p:nvPr>
        </p:nvSpPr>
        <p:spPr>
          <a:xfrm>
            <a:off x="0" y="2284412"/>
            <a:ext cx="9144000" cy="4525963"/>
          </a:xfrm>
        </p:spPr>
        <p:txBody>
          <a:bodyPr>
            <a:normAutofit/>
          </a:bodyPr>
          <a:lstStyle/>
          <a:p>
            <a:r>
              <a:rPr lang="en-US" dirty="0" smtClean="0"/>
              <a:t>Classic – High over Midwest, low northeast of Maine</a:t>
            </a:r>
          </a:p>
          <a:p>
            <a:r>
              <a:rPr lang="en-US" dirty="0" smtClean="0"/>
              <a:t>Atlantic – High over Midwest, low east of NE</a:t>
            </a:r>
          </a:p>
          <a:p>
            <a:r>
              <a:rPr lang="en-US" dirty="0" smtClean="0"/>
              <a:t>Northern – High NW of Great Lakes, low northeast of Maine</a:t>
            </a:r>
          </a:p>
          <a:p>
            <a:r>
              <a:rPr lang="en-US" dirty="0" smtClean="0"/>
              <a:t>New York – High over Midwest, low over the Great Lakes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6715" y="6124575"/>
            <a:ext cx="866775" cy="733425"/>
          </a:xfrm>
          <a:prstGeom prst="rect">
            <a:avLst/>
          </a:prstGeom>
        </p:spPr>
      </p:pic>
    </p:spTree>
    <p:extLst>
      <p:ext uri="{BB962C8B-B14F-4D97-AF65-F5344CB8AC3E}">
        <p14:creationId xmlns:p14="http://schemas.microsoft.com/office/powerpoint/2010/main" val="20130583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30480"/>
            <a:ext cx="8305800" cy="1143000"/>
          </a:xfrm>
        </p:spPr>
        <p:txBody>
          <a:bodyPr/>
          <a:lstStyle/>
          <a:p>
            <a:r>
              <a:rPr lang="en-US" dirty="0" smtClean="0"/>
              <a:t>Classic MSLP</a:t>
            </a:r>
            <a:endParaRPr lang="en-US" dirty="0"/>
          </a:p>
        </p:txBody>
      </p:sp>
      <p:pic>
        <p:nvPicPr>
          <p:cNvPr id="5" name="Picture 2" descr="Composite Plot"/>
          <p:cNvPicPr>
            <a:picLocks noChangeAspect="1" noChangeArrowheads="1"/>
          </p:cNvPicPr>
          <p:nvPr/>
        </p:nvPicPr>
        <p:blipFill rotWithShape="1">
          <a:blip r:embed="rId2">
            <a:extLst>
              <a:ext uri="{28A0092B-C50C-407E-A947-70E740481C1C}">
                <a14:useLocalDpi xmlns:a14="http://schemas.microsoft.com/office/drawing/2010/main" val="0"/>
              </a:ext>
            </a:extLst>
          </a:blip>
          <a:srcRect t="11513"/>
          <a:stretch/>
        </p:blipFill>
        <p:spPr bwMode="auto">
          <a:xfrm>
            <a:off x="0" y="1173479"/>
            <a:ext cx="8305800" cy="5684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06610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05800" cy="1143000"/>
          </a:xfrm>
        </p:spPr>
        <p:txBody>
          <a:bodyPr/>
          <a:lstStyle/>
          <a:p>
            <a:r>
              <a:rPr lang="en-US" dirty="0" smtClean="0"/>
              <a:t>Atlantic MSLP</a:t>
            </a:r>
            <a:endParaRPr lang="en-US" dirty="0"/>
          </a:p>
        </p:txBody>
      </p:sp>
      <p:pic>
        <p:nvPicPr>
          <p:cNvPr id="4" name="Picture 2" descr="Composite Plot"/>
          <p:cNvPicPr>
            <a:picLocks noChangeAspect="1" noChangeArrowheads="1"/>
          </p:cNvPicPr>
          <p:nvPr/>
        </p:nvPicPr>
        <p:blipFill rotWithShape="1">
          <a:blip r:embed="rId2">
            <a:extLst>
              <a:ext uri="{28A0092B-C50C-407E-A947-70E740481C1C}">
                <a14:useLocalDpi xmlns:a14="http://schemas.microsoft.com/office/drawing/2010/main" val="0"/>
              </a:ext>
            </a:extLst>
          </a:blip>
          <a:srcRect t="11837"/>
          <a:stretch/>
        </p:blipFill>
        <p:spPr bwMode="auto">
          <a:xfrm>
            <a:off x="15240" y="1203960"/>
            <a:ext cx="8336280" cy="5684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816467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05800" cy="1143000"/>
          </a:xfrm>
        </p:spPr>
        <p:txBody>
          <a:bodyPr/>
          <a:lstStyle/>
          <a:p>
            <a:r>
              <a:rPr lang="en-US" dirty="0" smtClean="0"/>
              <a:t>Northern MSLP</a:t>
            </a:r>
            <a:endParaRPr lang="en-US" dirty="0"/>
          </a:p>
        </p:txBody>
      </p:sp>
      <p:pic>
        <p:nvPicPr>
          <p:cNvPr id="4" name="Picture 2" descr="Composite Plot"/>
          <p:cNvPicPr>
            <a:picLocks noChangeAspect="1" noChangeArrowheads="1"/>
          </p:cNvPicPr>
          <p:nvPr/>
        </p:nvPicPr>
        <p:blipFill rotWithShape="1">
          <a:blip r:embed="rId2">
            <a:extLst>
              <a:ext uri="{28A0092B-C50C-407E-A947-70E740481C1C}">
                <a14:useLocalDpi xmlns:a14="http://schemas.microsoft.com/office/drawing/2010/main" val="0"/>
              </a:ext>
            </a:extLst>
          </a:blip>
          <a:srcRect t="11529"/>
          <a:stretch/>
        </p:blipFill>
        <p:spPr bwMode="auto">
          <a:xfrm>
            <a:off x="0" y="1127759"/>
            <a:ext cx="8374153" cy="5730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05226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05800" cy="1143000"/>
          </a:xfrm>
        </p:spPr>
        <p:txBody>
          <a:bodyPr/>
          <a:lstStyle/>
          <a:p>
            <a:r>
              <a:rPr lang="en-US" dirty="0" smtClean="0"/>
              <a:t>New York MSLP</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1173"/>
          <a:stretch/>
        </p:blipFill>
        <p:spPr>
          <a:xfrm>
            <a:off x="15240" y="1295400"/>
            <a:ext cx="8229601" cy="5654041"/>
          </a:xfrm>
          <a:prstGeom prst="rect">
            <a:avLst/>
          </a:prstGeom>
        </p:spPr>
      </p:pic>
    </p:spTree>
    <p:extLst>
      <p:ext uri="{BB962C8B-B14F-4D97-AF65-F5344CB8AC3E}">
        <p14:creationId xmlns:p14="http://schemas.microsoft.com/office/powerpoint/2010/main" val="38355165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5545" t="15012" r="1" b="14512"/>
          <a:stretch/>
        </p:blipFill>
        <p:spPr bwMode="auto">
          <a:xfrm>
            <a:off x="5619" y="0"/>
            <a:ext cx="9138381" cy="5151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908477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502" y="457200"/>
            <a:ext cx="8229600" cy="1143000"/>
          </a:xfrm>
        </p:spPr>
        <p:txBody>
          <a:bodyPr/>
          <a:lstStyle/>
          <a:p>
            <a:r>
              <a:rPr lang="en-US" dirty="0" smtClean="0"/>
              <a:t>Snow Squall Climatology</a:t>
            </a:r>
            <a:endParaRPr lang="en-US" dirty="0"/>
          </a:p>
        </p:txBody>
      </p:sp>
      <p:sp>
        <p:nvSpPr>
          <p:cNvPr id="3" name="Content Placeholder 2"/>
          <p:cNvSpPr>
            <a:spLocks noGrp="1"/>
          </p:cNvSpPr>
          <p:nvPr>
            <p:ph idx="1"/>
          </p:nvPr>
        </p:nvSpPr>
        <p:spPr>
          <a:xfrm>
            <a:off x="304800" y="2025966"/>
            <a:ext cx="8610600" cy="4832034"/>
          </a:xfrm>
        </p:spPr>
        <p:txBody>
          <a:bodyPr>
            <a:normAutofit lnSpcReduction="10000"/>
          </a:bodyPr>
          <a:lstStyle/>
          <a:p>
            <a:r>
              <a:rPr lang="en-US" dirty="0" smtClean="0"/>
              <a:t>Years for Types:</a:t>
            </a:r>
          </a:p>
          <a:p>
            <a:r>
              <a:rPr lang="en-US" dirty="0" smtClean="0"/>
              <a:t>Northern:  2009 – 2015 </a:t>
            </a:r>
          </a:p>
          <a:p>
            <a:r>
              <a:rPr lang="en-US" dirty="0" smtClean="0"/>
              <a:t>New York:  2012, 2013</a:t>
            </a:r>
          </a:p>
          <a:p>
            <a:r>
              <a:rPr lang="en-US" dirty="0" smtClean="0"/>
              <a:t>Atlantic:  2009 – 2015</a:t>
            </a:r>
          </a:p>
          <a:p>
            <a:r>
              <a:rPr lang="en-US" dirty="0" smtClean="0"/>
              <a:t>Classic:  1997 – 2016</a:t>
            </a:r>
          </a:p>
          <a:p>
            <a:pPr lvl="1"/>
            <a:r>
              <a:rPr lang="en-US" dirty="0" smtClean="0"/>
              <a:t>15 between 1997 and 2006</a:t>
            </a:r>
          </a:p>
          <a:p>
            <a:pPr lvl="1"/>
            <a:r>
              <a:rPr lang="en-US" dirty="0"/>
              <a:t>3</a:t>
            </a:r>
            <a:r>
              <a:rPr lang="en-US" dirty="0" smtClean="0"/>
              <a:t> in 2007</a:t>
            </a:r>
          </a:p>
          <a:p>
            <a:pPr lvl="1"/>
            <a:r>
              <a:rPr lang="en-US" dirty="0" smtClean="0"/>
              <a:t>1 in 2008</a:t>
            </a:r>
          </a:p>
          <a:p>
            <a:pPr lvl="1"/>
            <a:r>
              <a:rPr lang="en-US" dirty="0" smtClean="0"/>
              <a:t>1 in 2011</a:t>
            </a:r>
          </a:p>
          <a:p>
            <a:pPr lvl="1"/>
            <a:r>
              <a:rPr lang="en-US" dirty="0" smtClean="0"/>
              <a:t>1 in 2013</a:t>
            </a:r>
          </a:p>
          <a:p>
            <a:pPr lvl="1"/>
            <a:r>
              <a:rPr lang="en-US" dirty="0" smtClean="0"/>
              <a:t>1 in 2016</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6715" y="6124575"/>
            <a:ext cx="866775" cy="733425"/>
          </a:xfrm>
          <a:prstGeom prst="rect">
            <a:avLst/>
          </a:prstGeom>
        </p:spPr>
      </p:pic>
    </p:spTree>
    <p:extLst>
      <p:ext uri="{BB962C8B-B14F-4D97-AF65-F5344CB8AC3E}">
        <p14:creationId xmlns:p14="http://schemas.microsoft.com/office/powerpoint/2010/main" val="226183822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Snow Squall Climatology</a:t>
            </a:r>
            <a:endParaRPr lang="en-US" dirty="0"/>
          </a:p>
        </p:txBody>
      </p:sp>
      <p:sp>
        <p:nvSpPr>
          <p:cNvPr id="3" name="Content Placeholder 2"/>
          <p:cNvSpPr>
            <a:spLocks noGrp="1"/>
          </p:cNvSpPr>
          <p:nvPr>
            <p:ph idx="1"/>
          </p:nvPr>
        </p:nvSpPr>
        <p:spPr>
          <a:xfrm>
            <a:off x="10510" y="2345372"/>
            <a:ext cx="9133490" cy="4525963"/>
          </a:xfrm>
        </p:spPr>
        <p:txBody>
          <a:bodyPr/>
          <a:lstStyle/>
          <a:p>
            <a:r>
              <a:rPr lang="en-US" dirty="0" smtClean="0"/>
              <a:t>Why the Shift?</a:t>
            </a:r>
          </a:p>
          <a:p>
            <a:pPr lvl="1"/>
            <a:r>
              <a:rPr lang="en-US" dirty="0" smtClean="0"/>
              <a:t>Only Classic: 1997 – 2008</a:t>
            </a:r>
          </a:p>
          <a:p>
            <a:pPr lvl="1"/>
            <a:r>
              <a:rPr lang="en-US" dirty="0" smtClean="0"/>
              <a:t>Mixture of 4 types: 2009 – present</a:t>
            </a:r>
          </a:p>
          <a:p>
            <a:pPr marL="457200" lvl="1" indent="0">
              <a:buNone/>
            </a:pPr>
            <a:r>
              <a:rPr lang="en-US" dirty="0" smtClean="0"/>
              <a:t>         3 Classic, 6 northern, 2 New York, 5 Atlantic</a:t>
            </a:r>
          </a:p>
          <a:p>
            <a:endParaRPr lang="en-US" dirty="0"/>
          </a:p>
          <a:p>
            <a:r>
              <a:rPr lang="en-US" dirty="0" smtClean="0"/>
              <a:t>Changing Climate?</a:t>
            </a:r>
          </a:p>
          <a:p>
            <a:r>
              <a:rPr lang="en-US" dirty="0" smtClean="0"/>
              <a:t>Normal Decadal Oscillations?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6715" y="6124575"/>
            <a:ext cx="866775" cy="733425"/>
          </a:xfrm>
          <a:prstGeom prst="rect">
            <a:avLst/>
          </a:prstGeom>
        </p:spPr>
      </p:pic>
    </p:spTree>
    <p:extLst>
      <p:ext uri="{BB962C8B-B14F-4D97-AF65-F5344CB8AC3E}">
        <p14:creationId xmlns:p14="http://schemas.microsoft.com/office/powerpoint/2010/main" val="226183822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Thoughts</a:t>
            </a:r>
            <a:endParaRPr lang="en-US" dirty="0"/>
          </a:p>
        </p:txBody>
      </p:sp>
      <p:sp>
        <p:nvSpPr>
          <p:cNvPr id="3" name="Content Placeholder 2"/>
          <p:cNvSpPr>
            <a:spLocks noGrp="1"/>
          </p:cNvSpPr>
          <p:nvPr>
            <p:ph idx="1"/>
          </p:nvPr>
        </p:nvSpPr>
        <p:spPr/>
        <p:txBody>
          <a:bodyPr/>
          <a:lstStyle/>
          <a:p>
            <a:r>
              <a:rPr lang="en-US" dirty="0" smtClean="0"/>
              <a:t>Snow Squalls are intense, convective snow events</a:t>
            </a:r>
          </a:p>
          <a:p>
            <a:r>
              <a:rPr lang="en-US" dirty="0" smtClean="0"/>
              <a:t>They occur in Southern New England in the months of December – March</a:t>
            </a:r>
          </a:p>
          <a:p>
            <a:r>
              <a:rPr lang="en-US" dirty="0" smtClean="0"/>
              <a:t>Four types – three of which have appeared only in the last 8 years </a:t>
            </a:r>
            <a:endParaRPr lang="en-US" dirty="0"/>
          </a:p>
          <a:p>
            <a:r>
              <a:rPr lang="en-US" dirty="0" smtClean="0"/>
              <a:t>Shift in types may be related to climate change or natural decadal oscillations?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6715" y="6124575"/>
            <a:ext cx="866775" cy="733425"/>
          </a:xfrm>
          <a:prstGeom prst="rect">
            <a:avLst/>
          </a:prstGeom>
        </p:spPr>
      </p:pic>
    </p:spTree>
    <p:extLst>
      <p:ext uri="{BB962C8B-B14F-4D97-AF65-F5344CB8AC3E}">
        <p14:creationId xmlns:p14="http://schemas.microsoft.com/office/powerpoint/2010/main" val="291216925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982" y="304800"/>
            <a:ext cx="8229600" cy="1143000"/>
          </a:xfrm>
        </p:spPr>
        <p:txBody>
          <a:bodyPr>
            <a:normAutofit/>
          </a:bodyPr>
          <a:lstStyle/>
          <a:p>
            <a:r>
              <a:rPr lang="en-US" dirty="0" smtClean="0"/>
              <a:t>Future Work</a:t>
            </a:r>
            <a:endParaRPr lang="en-US" dirty="0"/>
          </a:p>
        </p:txBody>
      </p:sp>
      <p:sp>
        <p:nvSpPr>
          <p:cNvPr id="3" name="Content Placeholder 2"/>
          <p:cNvSpPr>
            <a:spLocks noGrp="1"/>
          </p:cNvSpPr>
          <p:nvPr>
            <p:ph idx="1"/>
          </p:nvPr>
        </p:nvSpPr>
        <p:spPr/>
        <p:txBody>
          <a:bodyPr/>
          <a:lstStyle/>
          <a:p>
            <a:r>
              <a:rPr lang="en-US" dirty="0" smtClean="0"/>
              <a:t>Extend the climatology to the whole US, starting with the East Coast states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6715" y="6124575"/>
            <a:ext cx="866775" cy="733425"/>
          </a:xfrm>
          <a:prstGeom prst="rect">
            <a:avLst/>
          </a:prstGeom>
        </p:spPr>
      </p:pic>
    </p:spTree>
    <p:extLst>
      <p:ext uri="{BB962C8B-B14F-4D97-AF65-F5344CB8AC3E}">
        <p14:creationId xmlns:p14="http://schemas.microsoft.com/office/powerpoint/2010/main" val="291216925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982" y="304800"/>
            <a:ext cx="8229600" cy="1143000"/>
          </a:xfrm>
        </p:spPr>
        <p:txBody>
          <a:bodyPr>
            <a:normAutofit/>
          </a:bodyPr>
          <a:lstStyle/>
          <a:p>
            <a:r>
              <a:rPr lang="en-US" dirty="0" smtClean="0"/>
              <a:t>Future Work</a:t>
            </a:r>
            <a:endParaRPr lang="en-US" dirty="0"/>
          </a:p>
        </p:txBody>
      </p:sp>
      <p:sp>
        <p:nvSpPr>
          <p:cNvPr id="3" name="Content Placeholder 2"/>
          <p:cNvSpPr>
            <a:spLocks noGrp="1"/>
          </p:cNvSpPr>
          <p:nvPr>
            <p:ph idx="1"/>
          </p:nvPr>
        </p:nvSpPr>
        <p:spPr/>
        <p:txBody>
          <a:bodyPr/>
          <a:lstStyle/>
          <a:p>
            <a:r>
              <a:rPr lang="en-US" dirty="0" smtClean="0"/>
              <a:t>Extend the climatology to the whole US, starting with the East Coast states</a:t>
            </a:r>
          </a:p>
          <a:p>
            <a:r>
              <a:rPr lang="en-US" dirty="0" smtClean="0"/>
              <a:t>Continue to investigate connection between Climate Change and Snow Squall Patterns</a:t>
            </a:r>
          </a:p>
          <a:p>
            <a:endParaRPr lang="en-US" dirty="0"/>
          </a:p>
          <a:p>
            <a:r>
              <a:rPr lang="en-US" dirty="0" smtClean="0"/>
              <a:t>Thank you!  Any Questions?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6715" y="6124575"/>
            <a:ext cx="866775" cy="733425"/>
          </a:xfrm>
          <a:prstGeom prst="rect">
            <a:avLst/>
          </a:prstGeom>
        </p:spPr>
      </p:pic>
    </p:spTree>
    <p:extLst>
      <p:ext uri="{BB962C8B-B14F-4D97-AF65-F5344CB8AC3E}">
        <p14:creationId xmlns:p14="http://schemas.microsoft.com/office/powerpoint/2010/main" val="307513920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0" y="2299652"/>
            <a:ext cx="9133490" cy="4525963"/>
          </a:xfrm>
        </p:spPr>
        <p:txBody>
          <a:bodyPr/>
          <a:lstStyle/>
          <a:p>
            <a:r>
              <a:rPr lang="en-US" dirty="0" smtClean="0"/>
              <a:t>Banacos , Loconto, and Devoir (NWS) – 2014</a:t>
            </a:r>
          </a:p>
          <a:p>
            <a:pPr lvl="1"/>
            <a:r>
              <a:rPr lang="en-US" dirty="0" smtClean="0"/>
              <a:t>36 cases affecting Burlington and Montpelier, VT and Massena, NY</a:t>
            </a:r>
          </a:p>
          <a:p>
            <a:r>
              <a:rPr lang="en-US" dirty="0" smtClean="0"/>
              <a:t>Milrad, Gyakum, Lombardo, and Atallah – 2014 </a:t>
            </a:r>
          </a:p>
          <a:p>
            <a:pPr lvl="1"/>
            <a:r>
              <a:rPr lang="en-US" dirty="0" smtClean="0"/>
              <a:t>2 “Snow Burst” events</a:t>
            </a:r>
          </a:p>
          <a:p>
            <a:r>
              <a:rPr lang="en-US" dirty="0" smtClean="0"/>
              <a:t>Milrad, Gyakum, Atallah, and Smith – 2010</a:t>
            </a:r>
          </a:p>
          <a:p>
            <a:pPr lvl="1"/>
            <a:r>
              <a:rPr lang="en-US" dirty="0" smtClean="0"/>
              <a:t>One case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6715" y="6124575"/>
            <a:ext cx="866775" cy="733425"/>
          </a:xfrm>
          <a:prstGeom prst="rect">
            <a:avLst/>
          </a:prstGeom>
        </p:spPr>
      </p:pic>
    </p:spTree>
    <p:extLst>
      <p:ext uri="{BB962C8B-B14F-4D97-AF65-F5344CB8AC3E}">
        <p14:creationId xmlns:p14="http://schemas.microsoft.com/office/powerpoint/2010/main" val="6232458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5706" t="14937" b="14671"/>
          <a:stretch/>
        </p:blipFill>
        <p:spPr bwMode="auto">
          <a:xfrm>
            <a:off x="-26144" y="0"/>
            <a:ext cx="9170144"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33144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5650" t="14778" b="14990"/>
          <a:stretch/>
        </p:blipFill>
        <p:spPr bwMode="auto">
          <a:xfrm>
            <a:off x="0" y="0"/>
            <a:ext cx="9202615"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2142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5593" t="14937" b="14671"/>
          <a:stretch/>
        </p:blipFill>
        <p:spPr bwMode="auto">
          <a:xfrm>
            <a:off x="-30999" y="0"/>
            <a:ext cx="9174999" cy="5171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78364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1853</TotalTime>
  <Words>1574</Words>
  <Application>Microsoft Office PowerPoint</Application>
  <PresentationFormat>On-screen Show (4:3)</PresentationFormat>
  <Paragraphs>255</Paragraphs>
  <Slides>65</Slides>
  <Notes>0</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Flow</vt:lpstr>
      <vt:lpstr>UMass Lowell Atmospheric Science Program</vt:lpstr>
      <vt:lpstr>UML Atmospheric Science</vt:lpstr>
      <vt:lpstr>Snow Squalls in New England with a Changing Climate</vt:lpstr>
      <vt:lpstr>Why Snow Squalls?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And This is What Can Happen</vt:lpstr>
      <vt:lpstr>With no Warning 40 Car Pileup – 10 Injuries</vt:lpstr>
      <vt:lpstr>PowerPoint Presentation</vt:lpstr>
      <vt:lpstr>What are Snow Squalls?</vt:lpstr>
      <vt:lpstr>What are Snow Squalls?</vt:lpstr>
      <vt:lpstr>What are Snow Squalls?</vt:lpstr>
      <vt:lpstr>What are Snow Squalls?</vt:lpstr>
      <vt:lpstr>Background</vt:lpstr>
      <vt:lpstr>Our Snow Squall Working Definition</vt:lpstr>
      <vt:lpstr>Our Research - UMass Lowell students </vt:lpstr>
      <vt:lpstr>Scope of Research</vt:lpstr>
      <vt:lpstr>Area of Our Search</vt:lpstr>
      <vt:lpstr>Snow Squall Climatology</vt:lpstr>
      <vt:lpstr>Snow Squall Climatology</vt:lpstr>
      <vt:lpstr>Typical Characteristics</vt:lpstr>
      <vt:lpstr>Typical Characteristics Time Snow Squall Observed</vt:lpstr>
      <vt:lpstr>Snow Squall Types</vt:lpstr>
      <vt:lpstr>Snow Squall Examples of Types</vt:lpstr>
      <vt:lpstr>PowerPoint Presentation</vt:lpstr>
      <vt:lpstr>PowerPoint Presentation</vt:lpstr>
      <vt:lpstr>PowerPoint Presentation</vt:lpstr>
      <vt:lpstr>PowerPoint Presentation</vt:lpstr>
      <vt:lpstr>Snow Squall Examples of Types</vt:lpstr>
      <vt:lpstr>PowerPoint Presentation</vt:lpstr>
      <vt:lpstr>PowerPoint Presentation</vt:lpstr>
      <vt:lpstr>PowerPoint Presentation</vt:lpstr>
      <vt:lpstr>PowerPoint Presentation</vt:lpstr>
      <vt:lpstr>Snow Squall Examples of Types</vt:lpstr>
      <vt:lpstr>PowerPoint Presentation</vt:lpstr>
      <vt:lpstr>PowerPoint Presentation</vt:lpstr>
      <vt:lpstr>PowerPoint Presentation</vt:lpstr>
      <vt:lpstr>PowerPoint Presentation</vt:lpstr>
      <vt:lpstr>Snow Squall Examples of Types</vt:lpstr>
      <vt:lpstr>PowerPoint Presentation</vt:lpstr>
      <vt:lpstr>PowerPoint Presentation</vt:lpstr>
      <vt:lpstr>PowerPoint Presentation</vt:lpstr>
      <vt:lpstr>PowerPoint Presentation</vt:lpstr>
      <vt:lpstr>Snow Squall Climatology Upper-Level Jet Stream</vt:lpstr>
      <vt:lpstr>Classic 500 hPa</vt:lpstr>
      <vt:lpstr>Atlantic 500 hPa</vt:lpstr>
      <vt:lpstr>Northern 500 hPa</vt:lpstr>
      <vt:lpstr>New York 500 hPa</vt:lpstr>
      <vt:lpstr>Snow Squall Climatology – Surface</vt:lpstr>
      <vt:lpstr>Classic MSLP</vt:lpstr>
      <vt:lpstr>Atlantic MSLP</vt:lpstr>
      <vt:lpstr>Northern MSLP</vt:lpstr>
      <vt:lpstr>New York MSLP</vt:lpstr>
      <vt:lpstr>Snow Squall Climatology</vt:lpstr>
      <vt:lpstr>Snow Squall Climatology</vt:lpstr>
      <vt:lpstr>Final Thoughts</vt:lpstr>
      <vt:lpstr>Future Work</vt:lpstr>
      <vt:lpstr>Future Work</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Snow Squalls in New England with a Changing Climate</dc:title>
  <dc:creator>DrC</dc:creator>
  <cp:lastModifiedBy>glenn.field</cp:lastModifiedBy>
  <cp:revision>72</cp:revision>
  <dcterms:created xsi:type="dcterms:W3CDTF">2016-10-10T19:10:44Z</dcterms:created>
  <dcterms:modified xsi:type="dcterms:W3CDTF">2016-10-26T13:42:40Z</dcterms:modified>
</cp:coreProperties>
</file>