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51"/>
  </p:notesMasterIdLst>
  <p:handoutMasterIdLst>
    <p:handoutMasterId r:id="rId52"/>
  </p:handoutMasterIdLst>
  <p:sldIdLst>
    <p:sldId id="533" r:id="rId2"/>
    <p:sldId id="537" r:id="rId3"/>
    <p:sldId id="563" r:id="rId4"/>
    <p:sldId id="539" r:id="rId5"/>
    <p:sldId id="586" r:id="rId6"/>
    <p:sldId id="573" r:id="rId7"/>
    <p:sldId id="534" r:id="rId8"/>
    <p:sldId id="535" r:id="rId9"/>
    <p:sldId id="552" r:id="rId10"/>
    <p:sldId id="538" r:id="rId11"/>
    <p:sldId id="565" r:id="rId12"/>
    <p:sldId id="566" r:id="rId13"/>
    <p:sldId id="583" r:id="rId14"/>
    <p:sldId id="587" r:id="rId15"/>
    <p:sldId id="584" r:id="rId16"/>
    <p:sldId id="585" r:id="rId17"/>
    <p:sldId id="536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69" r:id="rId27"/>
    <p:sldId id="570" r:id="rId28"/>
    <p:sldId id="568" r:id="rId29"/>
    <p:sldId id="571" r:id="rId30"/>
    <p:sldId id="572" r:id="rId31"/>
    <p:sldId id="549" r:id="rId32"/>
    <p:sldId id="575" r:id="rId33"/>
    <p:sldId id="558" r:id="rId34"/>
    <p:sldId id="553" r:id="rId35"/>
    <p:sldId id="556" r:id="rId36"/>
    <p:sldId id="559" r:id="rId37"/>
    <p:sldId id="560" r:id="rId38"/>
    <p:sldId id="564" r:id="rId39"/>
    <p:sldId id="551" r:id="rId40"/>
    <p:sldId id="574" r:id="rId41"/>
    <p:sldId id="561" r:id="rId42"/>
    <p:sldId id="576" r:id="rId43"/>
    <p:sldId id="577" r:id="rId44"/>
    <p:sldId id="578" r:id="rId45"/>
    <p:sldId id="579" r:id="rId46"/>
    <p:sldId id="580" r:id="rId47"/>
    <p:sldId id="581" r:id="rId48"/>
    <p:sldId id="582" r:id="rId49"/>
    <p:sldId id="550" r:id="rId5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" id="{21DB6266-53EA-427F-9629-B4CEB903BB6B}">
          <p14:sldIdLst>
            <p14:sldId id="533"/>
            <p14:sldId id="537"/>
            <p14:sldId id="563"/>
            <p14:sldId id="539"/>
            <p14:sldId id="586"/>
            <p14:sldId id="573"/>
            <p14:sldId id="534"/>
            <p14:sldId id="535"/>
            <p14:sldId id="552"/>
            <p14:sldId id="538"/>
            <p14:sldId id="565"/>
            <p14:sldId id="566"/>
            <p14:sldId id="583"/>
            <p14:sldId id="587"/>
            <p14:sldId id="584"/>
            <p14:sldId id="585"/>
            <p14:sldId id="536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69"/>
            <p14:sldId id="570"/>
            <p14:sldId id="568"/>
            <p14:sldId id="571"/>
            <p14:sldId id="572"/>
            <p14:sldId id="549"/>
            <p14:sldId id="575"/>
            <p14:sldId id="558"/>
            <p14:sldId id="553"/>
            <p14:sldId id="556"/>
            <p14:sldId id="559"/>
            <p14:sldId id="560"/>
            <p14:sldId id="564"/>
            <p14:sldId id="551"/>
            <p14:sldId id="574"/>
            <p14:sldId id="561"/>
            <p14:sldId id="576"/>
            <p14:sldId id="577"/>
            <p14:sldId id="578"/>
            <p14:sldId id="579"/>
            <p14:sldId id="580"/>
            <p14:sldId id="581"/>
            <p14:sldId id="582"/>
            <p14:sldId id="5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BBEFFF"/>
    <a:srgbClr val="FFBFB3"/>
    <a:srgbClr val="FF8E53"/>
    <a:srgbClr val="9EEAFF"/>
    <a:srgbClr val="E4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78192" autoAdjust="0"/>
  </p:normalViewPr>
  <p:slideViewPr>
    <p:cSldViewPr snapToGrid="0" snapToObjects="1">
      <p:cViewPr>
        <p:scale>
          <a:sx n="94" d="100"/>
          <a:sy n="94" d="100"/>
        </p:scale>
        <p:origin x="-211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13492-B95E-4ACB-85D4-12C595E1D63B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8AA53-0D7C-461D-84D1-816B056F99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3AFCAB-A109-475D-8D09-A66137962F54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F26029-B14C-427D-8130-89DEBBCC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6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3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24" y="1017524"/>
            <a:ext cx="8694916" cy="1464053"/>
          </a:xfrm>
        </p:spPr>
        <p:txBody>
          <a:bodyPr anchor="b"/>
          <a:lstStyle>
            <a:lvl1pPr algn="l">
              <a:spcBef>
                <a:spcPts val="0"/>
              </a:spcBef>
              <a:defRPr sz="440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24" y="2668357"/>
            <a:ext cx="7968536" cy="21790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add subtitle / authors</a:t>
            </a:r>
            <a:endParaRPr lang="en-US" dirty="0"/>
          </a:p>
        </p:txBody>
      </p:sp>
      <p:pic>
        <p:nvPicPr>
          <p:cNvPr id="4" name="Picture 3" descr="doc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08" y="56444"/>
            <a:ext cx="914400" cy="9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NOA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04" y="5644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cep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30" y="5379219"/>
            <a:ext cx="2314252" cy="13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 bwMode="auto">
          <a:xfrm>
            <a:off x="264467" y="6263412"/>
            <a:ext cx="6098201" cy="4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i="1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98436" y="3536400"/>
            <a:ext cx="5915203" cy="260249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 baseline="0"/>
            </a:lvl1pPr>
            <a:lvl2pPr>
              <a:defRPr sz="16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insert corresponding author(s) affiliation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199224" y="6425012"/>
            <a:ext cx="5914415" cy="398740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insert corresponding author E-mail</a:t>
            </a:r>
          </a:p>
          <a:p>
            <a:pPr lvl="0"/>
            <a:endParaRPr lang="en-US" dirty="0"/>
          </a:p>
        </p:txBody>
      </p:sp>
      <p:pic>
        <p:nvPicPr>
          <p:cNvPr id="5" name="Picture 4" descr="nws_logo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35" y="564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1F9B1-E60F-4F88-B41C-63320A3AF905}" type="datetime1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8EEAF-45B3-46E5-BD20-2C116DAF1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9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825896"/>
            <a:ext cx="7772400" cy="3138665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 dirty="0" smtClean="0"/>
              <a:t>Click to add section title element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1419371"/>
            <a:ext cx="7772400" cy="1270000"/>
          </a:xfrm>
        </p:spPr>
        <p:txBody>
          <a:bodyPr anchor="b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section title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3685828"/>
            <a:ext cx="7772400" cy="193007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section title element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1070715"/>
            <a:ext cx="7772400" cy="2503044"/>
          </a:xfrm>
        </p:spPr>
        <p:txBody>
          <a:bodyPr anchor="b"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 dirty="0" smtClean="0"/>
              <a:t>Click to add section title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111" y="0"/>
            <a:ext cx="9158112" cy="971265"/>
          </a:xfrm>
          <a:prstGeom prst="rect">
            <a:avLst/>
          </a:prstGeom>
          <a:gradFill flip="none" rotWithShape="1">
            <a:gsLst>
              <a:gs pos="0">
                <a:srgbClr val="9EEAFF"/>
              </a:gs>
              <a:gs pos="100000">
                <a:srgbClr val="FFFFFF"/>
              </a:gs>
              <a:gs pos="70000">
                <a:srgbClr val="9EEA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 marL="746125" indent="-288925">
              <a:defRPr sz="2000"/>
            </a:lvl2pPr>
            <a:lvl3pPr marL="1035050" indent="-287338">
              <a:defRPr sz="2000"/>
            </a:lvl3pPr>
            <a:lvl4pPr marL="1257300" indent="-287338">
              <a:buSzPct val="80000"/>
              <a:tabLst>
                <a:tab pos="968375" algn="l"/>
              </a:tabLst>
              <a:defRPr sz="1800"/>
            </a:lvl4pPr>
            <a:lvl5pPr marL="1544638" indent="-287338">
              <a:defRPr sz="18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111" y="0"/>
            <a:ext cx="9158112" cy="971265"/>
          </a:xfrm>
          <a:prstGeom prst="rect">
            <a:avLst/>
          </a:prstGeom>
          <a:gradFill flip="none" rotWithShape="1">
            <a:gsLst>
              <a:gs pos="0">
                <a:srgbClr val="9EEAFF"/>
              </a:gs>
              <a:gs pos="100000">
                <a:srgbClr val="FFFFFF"/>
              </a:gs>
              <a:gs pos="70000">
                <a:srgbClr val="9EEA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653" y="1058863"/>
            <a:ext cx="4404147" cy="5341937"/>
          </a:xfrm>
        </p:spPr>
        <p:txBody>
          <a:bodyPr/>
          <a:lstStyle>
            <a:lvl1pPr>
              <a:defRPr sz="2400"/>
            </a:lvl1pPr>
            <a:lvl2pPr marL="681038" indent="-276225">
              <a:tabLst>
                <a:tab pos="1139825" algn="l"/>
              </a:tabLst>
              <a:defRPr sz="2000"/>
            </a:lvl2pPr>
            <a:lvl3pPr marL="968375" indent="-287338">
              <a:defRPr sz="2000"/>
            </a:lvl3pPr>
            <a:lvl4pPr marL="1257300" indent="-288925">
              <a:buSzPct val="80000"/>
              <a:tabLst>
                <a:tab pos="1257300" algn="l"/>
              </a:tabLst>
              <a:defRPr/>
            </a:lvl4pPr>
            <a:lvl5pPr marL="1479550" indent="-222250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111" y="0"/>
            <a:ext cx="9158112" cy="971265"/>
          </a:xfrm>
          <a:prstGeom prst="rect">
            <a:avLst/>
          </a:prstGeom>
          <a:gradFill flip="none" rotWithShape="1">
            <a:gsLst>
              <a:gs pos="0">
                <a:srgbClr val="9EEAFF"/>
              </a:gs>
              <a:gs pos="100000">
                <a:srgbClr val="FFFFFF"/>
              </a:gs>
              <a:gs pos="70000">
                <a:srgbClr val="9EEA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111" y="0"/>
            <a:ext cx="9158112" cy="521373"/>
          </a:xfrm>
          <a:prstGeom prst="rect">
            <a:avLst/>
          </a:prstGeom>
          <a:gradFill flip="none" rotWithShape="1">
            <a:gsLst>
              <a:gs pos="0">
                <a:srgbClr val="9EEAFF"/>
              </a:gs>
              <a:gs pos="100000">
                <a:srgbClr val="FFFFFF"/>
              </a:gs>
              <a:gs pos="70000">
                <a:srgbClr val="9EEA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287" y="23623"/>
            <a:ext cx="8942133" cy="4977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small size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3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40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369778" cy="709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ture1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-1"/>
            <a:ext cx="9144000" cy="69033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4112" y="6567265"/>
            <a:ext cx="9158111" cy="336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doc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95" y="6573445"/>
            <a:ext cx="275756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3934"/>
            <a:ext cx="8686800" cy="7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slide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2924"/>
            <a:ext cx="8406650" cy="54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2"/>
            <a:endParaRPr lang="en-US" dirty="0" smtClean="0"/>
          </a:p>
        </p:txBody>
      </p:sp>
      <p:pic>
        <p:nvPicPr>
          <p:cNvPr id="11" name="Picture 10" descr="NOA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02" y="6573445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nce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" y="6559334"/>
            <a:ext cx="472948" cy="2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nws_logo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07" y="657344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4" r:id="rId2"/>
    <p:sldLayoutId id="2147483800" r:id="rId3"/>
    <p:sldLayoutId id="2147483793" r:id="rId4"/>
    <p:sldLayoutId id="2147483795" r:id="rId5"/>
    <p:sldLayoutId id="2147483803" r:id="rId6"/>
    <p:sldLayoutId id="2147483802" r:id="rId7"/>
    <p:sldLayoutId id="2147483798" r:id="rId8"/>
    <p:sldLayoutId id="2147483799" r:id="rId9"/>
    <p:sldLayoutId id="21474838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/>
          <a:ea typeface="+mj-ea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52388" indent="-5238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Lucida Grande"/>
        <a:buChar char="X"/>
        <a:defRPr sz="2800">
          <a:solidFill>
            <a:schemeClr val="tx1"/>
          </a:solidFill>
          <a:latin typeface="Helvetica"/>
          <a:ea typeface="+mn-ea"/>
          <a:cs typeface="Helvetica"/>
        </a:defRPr>
      </a:lvl1pPr>
      <a:lvl2pPr marL="915988" indent="-3413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Lucida Grande"/>
        <a:buChar char="●"/>
        <a:defRPr sz="2400">
          <a:solidFill>
            <a:schemeClr val="tx1"/>
          </a:solidFill>
          <a:latin typeface="Helvetica"/>
          <a:cs typeface="Helvetica"/>
        </a:defRPr>
      </a:lvl2pPr>
      <a:lvl3pPr marL="1257300" indent="-341313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80000"/>
        <a:buFont typeface="Lucida Grande"/>
        <a:buChar char="➤"/>
        <a:defRPr sz="2400" baseline="0">
          <a:solidFill>
            <a:schemeClr val="tx1"/>
          </a:solidFill>
          <a:latin typeface="+mn-lt"/>
        </a:defRPr>
      </a:lvl3pPr>
      <a:lvl4pPr marL="1597025" indent="-339725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u"/>
        <a:tabLst>
          <a:tab pos="1204913" algn="l"/>
        </a:tabLst>
        <a:defRPr sz="2000" baseline="0">
          <a:solidFill>
            <a:schemeClr val="tx1"/>
          </a:solidFill>
          <a:latin typeface="+mn-lt"/>
        </a:defRPr>
      </a:lvl4pPr>
      <a:lvl5pPr marL="1938338" indent="-28892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Courier New"/>
        <a:buChar char="o"/>
        <a:defRPr sz="2000" baseline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FevyOcqMN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FevyOcqMN0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c.ncep.noaa.gov/perfectstorm/mpc_ps_js.s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600"/>
            <a:ext cx="7772400" cy="315976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Halloween Nor’easter of 1991</a:t>
            </a:r>
            <a:br>
              <a:rPr lang="en-US" dirty="0"/>
            </a:br>
            <a:r>
              <a:rPr lang="en-US" dirty="0" smtClean="0"/>
              <a:t>The No-Name Storm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Perfect Storm </a:t>
            </a:r>
            <a:br>
              <a:rPr lang="en-US" dirty="0" smtClean="0"/>
            </a:br>
            <a:r>
              <a:rPr lang="en-US" dirty="0" smtClean="0"/>
              <a:t>The Killer Storm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976880"/>
          </a:xfrm>
        </p:spPr>
        <p:txBody>
          <a:bodyPr/>
          <a:lstStyle/>
          <a:p>
            <a:r>
              <a:rPr lang="en-US" dirty="0" smtClean="0"/>
              <a:t>Meteorological recollections </a:t>
            </a:r>
          </a:p>
          <a:p>
            <a:r>
              <a:rPr lang="en-US" dirty="0" smtClean="0"/>
              <a:t>(</a:t>
            </a:r>
            <a:r>
              <a:rPr lang="en-US" sz="1800" dirty="0" smtClean="0"/>
              <a:t>condensed highlights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Walter Drag</a:t>
            </a:r>
          </a:p>
          <a:p>
            <a:endParaRPr lang="en-US" dirty="0" smtClean="0"/>
          </a:p>
          <a:p>
            <a:r>
              <a:rPr lang="en-US" dirty="0" smtClean="0"/>
              <a:t>Formerly NWS BOS-BOX 1989-2010, since then,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6355080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 comparison then and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776"/>
            <a:ext cx="6563360" cy="534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40" y="1510189"/>
            <a:ext cx="5090160" cy="48906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27520" y="4470400"/>
            <a:ext cx="217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2016 buoy status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41360" y="2387600"/>
            <a:ext cx="57404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44139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2313" y="680720"/>
            <a:ext cx="7772400" cy="5283841"/>
          </a:xfrm>
        </p:spPr>
        <p:txBody>
          <a:bodyPr/>
          <a:lstStyle/>
          <a:p>
            <a:r>
              <a:rPr lang="en-US" sz="2800" dirty="0" smtClean="0"/>
              <a:t>Peak sig WH exceeded 50 ft. </a:t>
            </a:r>
          </a:p>
          <a:p>
            <a:endParaRPr lang="en-US" sz="2800" dirty="0" smtClean="0"/>
          </a:p>
          <a:p>
            <a:r>
              <a:rPr lang="en-US" sz="2800" dirty="0" smtClean="0"/>
              <a:t>Max crest-trough amplitude near 100 </a:t>
            </a:r>
            <a:r>
              <a:rPr lang="en-US" sz="2800" dirty="0" err="1" smtClean="0"/>
              <a:t>ft</a:t>
            </a:r>
            <a:r>
              <a:rPr lang="en-US" sz="2800" dirty="0" smtClean="0"/>
              <a:t>, both PS &amp; Superstorm of March 1993</a:t>
            </a:r>
            <a:r>
              <a:rPr lang="en-US" dirty="0" smtClean="0"/>
              <a:t>. </a:t>
            </a:r>
            <a:r>
              <a:rPr lang="en-US" sz="2800" dirty="0" smtClean="0"/>
              <a:t>(</a:t>
            </a:r>
            <a:r>
              <a:rPr lang="en-US" sz="2400" dirty="0" smtClean="0"/>
              <a:t>exceeded 100 year existing estimated design of wave </a:t>
            </a:r>
            <a:r>
              <a:rPr lang="en-US" sz="2400" dirty="0" err="1" smtClean="0"/>
              <a:t>ht</a:t>
            </a:r>
            <a:r>
              <a:rPr lang="en-US" sz="2400" dirty="0" smtClean="0"/>
              <a:t> by 50%)</a:t>
            </a:r>
          </a:p>
          <a:p>
            <a:endParaRPr lang="en-US" sz="2800" dirty="0" smtClean="0"/>
          </a:p>
          <a:p>
            <a:r>
              <a:rPr lang="en-US" sz="2800" dirty="0" smtClean="0"/>
              <a:t>Extreme storm waves are mathematically capable about 2X of highest third (sig wave height HS). </a:t>
            </a:r>
            <a:r>
              <a:rPr lang="en-US" sz="2800" dirty="0" err="1" smtClean="0"/>
              <a:t>Hindcasts</a:t>
            </a:r>
            <a:r>
              <a:rPr lang="en-US" sz="2800" dirty="0" smtClean="0"/>
              <a:t> validated!</a:t>
            </a:r>
          </a:p>
          <a:p>
            <a:endParaRPr lang="en-US" sz="2800" dirty="0"/>
          </a:p>
          <a:p>
            <a:r>
              <a:rPr lang="en-US" sz="1050" dirty="0" err="1" smtClean="0"/>
              <a:t>Cardone</a:t>
            </a:r>
            <a:r>
              <a:rPr lang="en-US" sz="1050" dirty="0" smtClean="0"/>
              <a:t> Journal of Atmospheric and Oceanic Technology 1996 Vol 13 pp198, 201 </a:t>
            </a:r>
            <a:endParaRPr lang="en-US" sz="1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2313" y="1"/>
            <a:ext cx="7772400" cy="497839"/>
          </a:xfrm>
        </p:spPr>
        <p:txBody>
          <a:bodyPr/>
          <a:lstStyle/>
          <a:p>
            <a:r>
              <a:rPr lang="en-US" i="1" dirty="0" smtClean="0"/>
              <a:t>Buoy documentation: Scotian plateau 44137 44139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2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2313" y="873760"/>
            <a:ext cx="7772400" cy="5689600"/>
          </a:xfrm>
        </p:spPr>
        <p:txBody>
          <a:bodyPr/>
          <a:lstStyle/>
          <a:p>
            <a:r>
              <a:rPr lang="en-US" sz="3200" dirty="0" smtClean="0"/>
              <a:t>44011 </a:t>
            </a:r>
            <a:r>
              <a:rPr lang="en-US" sz="1800" dirty="0" smtClean="0"/>
              <a:t>41.1 66.6  </a:t>
            </a:r>
            <a:r>
              <a:rPr lang="en-US" sz="3200" dirty="0" smtClean="0"/>
              <a:t>HS 39 15z/30 (</a:t>
            </a:r>
            <a:r>
              <a:rPr lang="en-US" sz="2800" dirty="0" smtClean="0"/>
              <a:t>170 E of HYA) </a:t>
            </a:r>
          </a:p>
          <a:p>
            <a:r>
              <a:rPr lang="en-US" sz="3200" dirty="0" smtClean="0"/>
              <a:t>(50g67kt)</a:t>
            </a:r>
          </a:p>
          <a:p>
            <a:endParaRPr lang="en-US" sz="3200" dirty="0" smtClean="0"/>
          </a:p>
          <a:p>
            <a:r>
              <a:rPr lang="en-US" sz="3200" dirty="0" smtClean="0"/>
              <a:t>44008 </a:t>
            </a:r>
            <a:r>
              <a:rPr lang="en-US" sz="1600" dirty="0" smtClean="0"/>
              <a:t>40.5 69.5  </a:t>
            </a:r>
            <a:r>
              <a:rPr lang="en-US" sz="3200" dirty="0" smtClean="0"/>
              <a:t>HS 31’ 00z/31 (54 SE ACK)</a:t>
            </a:r>
          </a:p>
          <a:p>
            <a:r>
              <a:rPr lang="en-US" sz="3200" dirty="0" smtClean="0"/>
              <a:t>(53g67kt)</a:t>
            </a:r>
          </a:p>
          <a:p>
            <a:endParaRPr lang="en-US" sz="3200" dirty="0"/>
          </a:p>
          <a:p>
            <a:r>
              <a:rPr lang="en-US" sz="3200" dirty="0" smtClean="0"/>
              <a:t>44013 </a:t>
            </a:r>
            <a:r>
              <a:rPr lang="en-US" sz="1600" dirty="0" smtClean="0"/>
              <a:t>42.4 70.6  </a:t>
            </a:r>
            <a:r>
              <a:rPr lang="en-US" sz="3200" dirty="0" smtClean="0"/>
              <a:t>HS 30’ 02z/31 (16E of BOS)</a:t>
            </a:r>
          </a:p>
          <a:p>
            <a:r>
              <a:rPr lang="en-US" sz="3200" dirty="0" smtClean="0"/>
              <a:t>(44G55kt)</a:t>
            </a:r>
          </a:p>
          <a:p>
            <a:endParaRPr lang="en-US" sz="2000" dirty="0" smtClean="0"/>
          </a:p>
          <a:p>
            <a:r>
              <a:rPr lang="en-US" sz="1800" dirty="0" smtClean="0"/>
              <a:t>Could have been worse along New England coast!!! Just like Sandy could have, along NJ-LI-CT coasts.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2313" y="0"/>
            <a:ext cx="7772400" cy="1036320"/>
          </a:xfrm>
        </p:spPr>
        <p:txBody>
          <a:bodyPr/>
          <a:lstStyle/>
          <a:p>
            <a:r>
              <a:rPr lang="en-US" dirty="0" smtClean="0"/>
              <a:t>Closer to home  44011, 44008, 44013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44137 </a:t>
            </a:r>
            <a:r>
              <a:rPr lang="en-US" sz="1600" dirty="0" smtClean="0"/>
              <a:t>East Scotian Slope </a:t>
            </a:r>
            <a:r>
              <a:rPr lang="en-US" sz="1600" dirty="0" smtClean="0">
                <a:solidFill>
                  <a:srgbClr val="C00000"/>
                </a:solidFill>
              </a:rPr>
              <a:t>Sig WH (m), </a:t>
            </a:r>
            <a:r>
              <a:rPr lang="en-US" sz="1600" dirty="0" smtClean="0">
                <a:solidFill>
                  <a:srgbClr val="00B050"/>
                </a:solidFill>
              </a:rPr>
              <a:t>Highest WH (m</a:t>
            </a:r>
            <a:r>
              <a:rPr lang="en-US" sz="1600" dirty="0" smtClean="0"/>
              <a:t>), </a:t>
            </a:r>
            <a:r>
              <a:rPr lang="en-US" sz="1600" dirty="0" smtClean="0">
                <a:solidFill>
                  <a:srgbClr val="FFFF00"/>
                </a:solidFill>
              </a:rPr>
              <a:t>Gust (m/s) 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1"/>
            <a:ext cx="8275319" cy="566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319" y="5781040"/>
            <a:ext cx="193039" cy="24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8310880" y="4140200"/>
            <a:ext cx="528320" cy="37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8310880" y="2641600"/>
            <a:ext cx="528320" cy="3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10880" y="1137921"/>
            <a:ext cx="528320" cy="314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5680" y="6248400"/>
            <a:ext cx="72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Oct 28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426960" y="6248400"/>
            <a:ext cx="59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Oct 31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7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44139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23z/28      6 feet,  max  11 feet  G 38 </a:t>
            </a:r>
            <a:r>
              <a:rPr lang="en-US" sz="3600" dirty="0" err="1" smtClean="0"/>
              <a:t>kt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01z/29     20 feet,  max  51 feet  G48 </a:t>
            </a:r>
            <a:r>
              <a:rPr lang="en-US" sz="3600" dirty="0" err="1" smtClean="0"/>
              <a:t>kt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time section follows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07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44139 </a:t>
            </a:r>
            <a:r>
              <a:rPr lang="en-US" sz="1800" dirty="0" smtClean="0"/>
              <a:t>(44.3N 57.3W) AG 44.0 56.6 </a:t>
            </a:r>
            <a:r>
              <a:rPr lang="en-US" sz="1800" dirty="0" smtClean="0">
                <a:solidFill>
                  <a:srgbClr val="C00000"/>
                </a:solidFill>
              </a:rPr>
              <a:t>Sig WH(m)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B050"/>
                </a:solidFill>
              </a:rPr>
              <a:t>Max WH(m) </a:t>
            </a:r>
            <a:r>
              <a:rPr lang="en-US" sz="1800" dirty="0" smtClean="0">
                <a:solidFill>
                  <a:srgbClr val="FFFF00"/>
                </a:solidFill>
              </a:rPr>
              <a:t>Gust(m/s)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8560"/>
            <a:ext cx="8686799" cy="5548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7600" y="5344160"/>
            <a:ext cx="304800" cy="223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37600" y="3566160"/>
            <a:ext cx="406400" cy="284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737600" y="1940560"/>
            <a:ext cx="4064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37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Andrea Gail possibilities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" y="1171089"/>
            <a:ext cx="8529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Hatch open (too much load), center of gravity shift,  </a:t>
            </a:r>
          </a:p>
          <a:p>
            <a:r>
              <a:rPr lang="en-US" sz="2400" dirty="0" smtClean="0"/>
              <a:t>lost engine power? </a:t>
            </a:r>
          </a:p>
          <a:p>
            <a:endParaRPr lang="en-US" sz="2400" dirty="0" smtClean="0"/>
          </a:p>
          <a:p>
            <a:r>
              <a:rPr lang="en-US" sz="2400" dirty="0" smtClean="0"/>
              <a:t>Buoys show unusually rapid degradation </a:t>
            </a:r>
            <a:r>
              <a:rPr lang="en-US" sz="2400" dirty="0"/>
              <a:t>of conditions from routine to violent to </a:t>
            </a:r>
            <a:r>
              <a:rPr lang="en-US" sz="2400" dirty="0" smtClean="0"/>
              <a:t>extreme. Winds and seas from the northeast or east , would </a:t>
            </a:r>
            <a:r>
              <a:rPr lang="en-US" sz="2400" dirty="0"/>
              <a:t>have been on the </a:t>
            </a:r>
            <a:r>
              <a:rPr lang="en-US" sz="2400" dirty="0" smtClean="0"/>
              <a:t>stern of the westward heading Andrea Gail. </a:t>
            </a:r>
            <a:r>
              <a:rPr lang="en-US" sz="2400" dirty="0"/>
              <a:t>Conditions changed explosively. 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Vince </a:t>
            </a:r>
            <a:r>
              <a:rPr lang="en-US" sz="2400" dirty="0" err="1"/>
              <a:t>Cardone</a:t>
            </a:r>
            <a:r>
              <a:rPr lang="en-US" sz="2400" dirty="0"/>
              <a:t> </a:t>
            </a:r>
            <a:r>
              <a:rPr lang="en-US" sz="2400" dirty="0" smtClean="0"/>
              <a:t>diagnosed </a:t>
            </a:r>
            <a:r>
              <a:rPr lang="en-US" sz="2400" dirty="0"/>
              <a:t>a low level jet that developed WSW in the NE flow and migrated at a resonance speed that would move with the swell it generated</a:t>
            </a:r>
            <a:r>
              <a:rPr lang="en-US" sz="2400" dirty="0" smtClean="0"/>
              <a:t>. </a:t>
            </a:r>
            <a:r>
              <a:rPr lang="en-US" sz="2400" dirty="0"/>
              <a:t>Such resonance </a:t>
            </a:r>
            <a:r>
              <a:rPr lang="en-US" sz="2400" dirty="0" smtClean="0"/>
              <a:t> (trapped </a:t>
            </a:r>
            <a:r>
              <a:rPr lang="en-US" sz="2400" dirty="0"/>
              <a:t>or dynamic </a:t>
            </a:r>
            <a:r>
              <a:rPr lang="en-US" sz="2400" dirty="0" smtClean="0"/>
              <a:t>fetch) would </a:t>
            </a:r>
            <a:r>
              <a:rPr lang="en-US" sz="2400" dirty="0"/>
              <a:t>account for the extremely rapid degradation of seas.  </a:t>
            </a:r>
          </a:p>
        </p:txBody>
      </p:sp>
    </p:spTree>
    <p:extLst>
      <p:ext uri="{BB962C8B-B14F-4D97-AF65-F5344CB8AC3E}">
        <p14:creationId xmlns:p14="http://schemas.microsoft.com/office/powerpoint/2010/main" val="39572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12z/27 Sunday morning </a:t>
            </a:r>
            <a:r>
              <a:rPr lang="en-US" dirty="0" err="1" smtClean="0"/>
              <a:t>syn</a:t>
            </a:r>
            <a:r>
              <a:rPr lang="en-US" dirty="0" smtClean="0"/>
              <a:t> gradient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442720"/>
            <a:ext cx="71221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00z/28 - Sunday eve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995680"/>
            <a:ext cx="756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12z/28 Monday morning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005840"/>
            <a:ext cx="722376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0880"/>
          </a:xfrm>
        </p:spPr>
        <p:txBody>
          <a:bodyPr/>
          <a:lstStyle/>
          <a:p>
            <a:r>
              <a:rPr lang="en-US" dirty="0" smtClean="0"/>
              <a:t>		Acknowledgements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80" y="690880"/>
            <a:ext cx="8331200" cy="577088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Rosenstein- NMC extended branch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forecasters within and adjacent BOS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Disaster Survey Report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MPC-OPC for the imagery loops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Cardone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(Evaluation of the Contemporary Ocean Wave models 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Glenn Field and staff for tirelessly copying data for this presentation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EEAF-45B3-46E5-BD20-2C116DAF1A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00z/29 Monday evening (AG lost 44/56)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1076960"/>
            <a:ext cx="7142480" cy="50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12z/29 Tuesday morning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028364"/>
            <a:ext cx="7020560" cy="54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00z/30 Tuesday evening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046479"/>
            <a:ext cx="6959600" cy="52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12z/30 Wednesday – our 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318918"/>
            <a:ext cx="6776720" cy="50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43934"/>
            <a:ext cx="8915400" cy="713671"/>
          </a:xfrm>
        </p:spPr>
        <p:txBody>
          <a:bodyPr/>
          <a:lstStyle/>
          <a:p>
            <a:r>
              <a:rPr lang="en-US" dirty="0" smtClean="0"/>
              <a:t>00Z/31 (Wed eve) </a:t>
            </a:r>
            <a:r>
              <a:rPr lang="en-US" sz="2800" dirty="0" smtClean="0"/>
              <a:t>–</a:t>
            </a:r>
            <a:r>
              <a:rPr lang="en-US" dirty="0" smtClean="0"/>
              <a:t> H60 ditch 60 se MTK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6321"/>
            <a:ext cx="68275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12z/31 (Thursday morning)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999786"/>
            <a:ext cx="6898640" cy="53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12z 25 60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 00z 28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>
                <a:solidFill>
                  <a:schemeClr val="tx1"/>
                </a:solidFill>
              </a:rPr>
              <a:t>mb</a:t>
            </a:r>
            <a:r>
              <a:rPr lang="en-US" dirty="0" smtClean="0"/>
              <a:t> </a:t>
            </a:r>
            <a:r>
              <a:rPr lang="en-US" dirty="0" err="1" smtClean="0"/>
              <a:t>sfc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57605"/>
            <a:ext cx="8392159" cy="54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12z 25 84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 00z 29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mb </a:t>
            </a:r>
            <a:r>
              <a:rPr lang="en-US" dirty="0" err="1" smtClean="0"/>
              <a:t>sfc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966443"/>
            <a:ext cx="8382000" cy="52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12z 25 96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 12z 29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mb </a:t>
            </a:r>
            <a:r>
              <a:rPr lang="en-US" dirty="0" err="1" smtClean="0"/>
              <a:t>sfc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8976"/>
            <a:ext cx="8600439" cy="55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EC12z 25 120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 12z 30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mb </a:t>
            </a:r>
            <a:r>
              <a:rPr lang="en-US" dirty="0" err="1" smtClean="0"/>
              <a:t>sfc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780680"/>
            <a:ext cx="8514080" cy="57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89279"/>
          </a:xfrm>
        </p:spPr>
        <p:txBody>
          <a:bodyPr/>
          <a:lstStyle/>
          <a:p>
            <a:r>
              <a:rPr lang="en-US" sz="2800" dirty="0" smtClean="0"/>
              <a:t>		Acknowledgements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79"/>
            <a:ext cx="8483600" cy="6233795"/>
          </a:xfrm>
        </p:spPr>
        <p:txBody>
          <a:bodyPr/>
          <a:lstStyle/>
          <a:p>
            <a:r>
              <a:rPr lang="en-US" sz="2400" dirty="0" smtClean="0"/>
              <a:t>NCEI (CWC): Meteorologists Scott </a:t>
            </a:r>
            <a:r>
              <a:rPr lang="en-US" sz="2400" dirty="0"/>
              <a:t>Stevens </a:t>
            </a:r>
            <a:r>
              <a:rPr lang="en-US" sz="2400" dirty="0" smtClean="0"/>
              <a:t>and Axel </a:t>
            </a:r>
            <a:r>
              <a:rPr lang="en-US" sz="2400" dirty="0" err="1" smtClean="0"/>
              <a:t>Graumann</a:t>
            </a:r>
            <a:r>
              <a:rPr lang="en-US" sz="2400" dirty="0" smtClean="0"/>
              <a:t> IR satellite imagery </a:t>
            </a:r>
            <a:r>
              <a:rPr lang="en-US" sz="2400" dirty="0"/>
              <a:t>to support </a:t>
            </a:r>
            <a:r>
              <a:rPr lang="en-US" sz="2400" dirty="0" smtClean="0"/>
              <a:t>John Spillane’s </a:t>
            </a:r>
            <a:r>
              <a:rPr lang="en-US" sz="2400" dirty="0"/>
              <a:t>encountered </a:t>
            </a:r>
            <a:r>
              <a:rPr lang="en-US" sz="2400" dirty="0" smtClean="0"/>
              <a:t>highly adverse conditions</a:t>
            </a:r>
          </a:p>
          <a:p>
            <a:endParaRPr lang="en-US" sz="2400" dirty="0"/>
          </a:p>
          <a:p>
            <a:r>
              <a:rPr lang="en-US" sz="2400" dirty="0"/>
              <a:t>ECMWF: Tim Hewson for </a:t>
            </a:r>
            <a:r>
              <a:rPr lang="en-US" sz="2400" dirty="0" smtClean="0"/>
              <a:t>the ECMWF N. </a:t>
            </a:r>
            <a:r>
              <a:rPr lang="en-US" sz="2400" dirty="0"/>
              <a:t>American forecast imagery from 12z </a:t>
            </a:r>
            <a:r>
              <a:rPr lang="en-US" sz="2400" dirty="0" smtClean="0"/>
              <a:t>10/25</a:t>
            </a:r>
          </a:p>
          <a:p>
            <a:endParaRPr lang="en-US" sz="2400" dirty="0" smtClean="0"/>
          </a:p>
          <a:p>
            <a:r>
              <a:rPr lang="en-US" sz="2400" dirty="0" smtClean="0"/>
              <a:t>Bill Babcock WFO BOX – CHH RAOB</a:t>
            </a:r>
            <a:endParaRPr lang="en-US" sz="2400" dirty="0"/>
          </a:p>
          <a:p>
            <a:r>
              <a:rPr lang="en-US" sz="2400" dirty="0" smtClean="0"/>
              <a:t>Mitchell Gaines – Met intern PHI for some </a:t>
            </a:r>
            <a:r>
              <a:rPr lang="en-US" sz="2400" dirty="0" err="1" smtClean="0"/>
              <a:t>ppt</a:t>
            </a:r>
            <a:r>
              <a:rPr lang="en-US" sz="2400" dirty="0" smtClean="0"/>
              <a:t> guidance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Mathieu Ouellet Oceans </a:t>
            </a:r>
            <a:r>
              <a:rPr lang="en-US" sz="2400" dirty="0"/>
              <a:t>Science Branch</a:t>
            </a:r>
            <a:br>
              <a:rPr lang="en-US" sz="2400" dirty="0"/>
            </a:br>
            <a:r>
              <a:rPr lang="en-US" sz="2400" dirty="0"/>
              <a:t>Fisheries and Oceans </a:t>
            </a:r>
            <a:r>
              <a:rPr lang="en-US" sz="2400" dirty="0" smtClean="0"/>
              <a:t>Canada (44137,44139)</a:t>
            </a:r>
          </a:p>
          <a:p>
            <a:endParaRPr lang="en-US" sz="2000" dirty="0" smtClean="0"/>
          </a:p>
          <a:p>
            <a:r>
              <a:rPr lang="en-US" sz="2000" dirty="0" smtClean="0"/>
              <a:t>Joseph </a:t>
            </a:r>
            <a:r>
              <a:rPr lang="en-US" sz="2000" dirty="0"/>
              <a:t>M. </a:t>
            </a:r>
            <a:r>
              <a:rPr lang="en-US" sz="2000" dirty="0" smtClean="0"/>
              <a:t>Sienkiewicz Chief</a:t>
            </a:r>
            <a:r>
              <a:rPr lang="en-US" sz="2000" dirty="0"/>
              <a:t>, Ocean Applications Branch, </a:t>
            </a:r>
          </a:p>
          <a:p>
            <a:r>
              <a:rPr lang="en-US" sz="2000" b="1" dirty="0"/>
              <a:t>NOAA/NWS Ocean Prediction Center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EEAF-45B3-46E5-BD20-2C116DAF1A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12z 25 144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 12z 31 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mb </a:t>
            </a:r>
            <a:r>
              <a:rPr lang="en-US" dirty="0" err="1" smtClean="0"/>
              <a:t>sfc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7605"/>
            <a:ext cx="8686799" cy="56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31</a:t>
            </a:r>
            <a:r>
              <a:rPr lang="en-US" baseline="30000" dirty="0" smtClean="0"/>
              <a:t>st</a:t>
            </a:r>
            <a:r>
              <a:rPr lang="en-US" dirty="0" smtClean="0"/>
              <a:t>, MSP endured a historic Blizzard.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Meanwhile, the Perfect Storm began evolving over warmer water back to an unnamed Hurricane on Nov 1 spinning itself down on Nov 2 near Nova Scotia.  </a:t>
            </a:r>
          </a:p>
          <a:p>
            <a:endParaRPr lang="en-US" dirty="0"/>
          </a:p>
          <a:p>
            <a:r>
              <a:rPr lang="en-US" dirty="0" smtClean="0"/>
              <a:t>Grace Cat 2, unnamed Hurricane Cat 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unnamed Hurricane of Nov 1, 1991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056640"/>
            <a:ext cx="8351520" cy="5466080"/>
          </a:xfrm>
        </p:spPr>
      </p:pic>
    </p:spTree>
    <p:extLst>
      <p:ext uri="{BB962C8B-B14F-4D97-AF65-F5344CB8AC3E}">
        <p14:creationId xmlns:p14="http://schemas.microsoft.com/office/powerpoint/2010/main" val="3286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18z/28 WFO BOS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640080"/>
            <a:ext cx="8432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00z/29 WFO BOS analysis   (AG lost contact)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685417"/>
            <a:ext cx="8087854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00z/30 WFO BOS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2" y="613969"/>
            <a:ext cx="7878275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7" y="3303"/>
            <a:ext cx="8942133" cy="497750"/>
          </a:xfrm>
        </p:spPr>
        <p:txBody>
          <a:bodyPr/>
          <a:lstStyle/>
          <a:p>
            <a:r>
              <a:rPr lang="en-US" dirty="0" smtClean="0"/>
              <a:t>12z/30 WFO BOS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671127"/>
            <a:ext cx="725906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00z/31 WFO BOS Analysis  (H-60 ditch)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924560"/>
            <a:ext cx="8219439" cy="5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493" y="1026161"/>
            <a:ext cx="4404147" cy="5476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493" y="123614"/>
            <a:ext cx="8686800" cy="713671"/>
          </a:xfrm>
        </p:spPr>
        <p:txBody>
          <a:bodyPr/>
          <a:lstStyle/>
          <a:p>
            <a:r>
              <a:rPr lang="en-US" sz="3200" dirty="0" smtClean="0"/>
              <a:t>CHH sounding and SGL 00z Oct 31, 1991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1259840"/>
            <a:ext cx="4404147" cy="524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83" y="1026161"/>
            <a:ext cx="4420217" cy="54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southeast Montauk 0220z/31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287" y="521373"/>
            <a:ext cx="9035713" cy="6336627"/>
          </a:xfrm>
        </p:spPr>
        <p:txBody>
          <a:bodyPr/>
          <a:lstStyle/>
          <a:p>
            <a:r>
              <a:rPr lang="en-US" sz="1100" dirty="0" smtClean="0"/>
              <a:t>Limited available data</a:t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44008 to the east. Lowest pressure ~992MB at 01z, sustained NW at 00z becomes NE by 02z 45-55kt, gusts </a:t>
            </a:r>
            <a:r>
              <a:rPr lang="en-US" dirty="0"/>
              <a:t>~</a:t>
            </a:r>
            <a:r>
              <a:rPr lang="en-US" dirty="0" smtClean="0"/>
              <a:t> 65 </a:t>
            </a:r>
            <a:r>
              <a:rPr lang="en-US" dirty="0" err="1" smtClean="0"/>
              <a:t>kt</a:t>
            </a:r>
            <a:r>
              <a:rPr lang="en-US" dirty="0" smtClean="0"/>
              <a:t>, ~30ft seas 9-11 second period,  Air 55-57F, SST 55F</a:t>
            </a:r>
          </a:p>
          <a:p>
            <a:endParaRPr lang="en-US" dirty="0"/>
          </a:p>
          <a:p>
            <a:r>
              <a:rPr lang="en-US" dirty="0" smtClean="0"/>
              <a:t>44025 to the west of the ditch: NNE 30-35kt gust 40-45kt, seas around 14kt 7-9 second period. Air 55F, SST 59F.</a:t>
            </a:r>
          </a:p>
          <a:p>
            <a:endParaRPr lang="en-US" dirty="0"/>
          </a:p>
          <a:p>
            <a:r>
              <a:rPr lang="en-US" dirty="0" smtClean="0"/>
              <a:t>Knowing those conditions: It is worthy to read </a:t>
            </a:r>
          </a:p>
          <a:p>
            <a:r>
              <a:rPr lang="en-US" dirty="0" smtClean="0"/>
              <a:t>The Perfect Storm pp174-178 to appreciate the extraordinary training of the PJ’s.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70560"/>
          </a:xfrm>
        </p:spPr>
        <p:txBody>
          <a:bodyPr/>
          <a:lstStyle/>
          <a:p>
            <a:r>
              <a:rPr lang="en-US" dirty="0" smtClean="0"/>
              <a:t>			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080"/>
            <a:ext cx="8406650" cy="5669280"/>
          </a:xfrm>
        </p:spPr>
        <p:txBody>
          <a:bodyPr/>
          <a:lstStyle/>
          <a:p>
            <a:r>
              <a:rPr lang="en-US" dirty="0" smtClean="0"/>
              <a:t>Western Atlantic from the Maritimes to FL and Puerto Rico</a:t>
            </a:r>
          </a:p>
          <a:p>
            <a:r>
              <a:rPr lang="en-US" dirty="0" smtClean="0"/>
              <a:t>(10/28-11/1)</a:t>
            </a:r>
          </a:p>
          <a:p>
            <a:r>
              <a:rPr lang="en-US" dirty="0" smtClean="0"/>
              <a:t>*surge and coastal flooding  (BOS worst Wed </a:t>
            </a:r>
            <a:r>
              <a:rPr lang="en-US" dirty="0" err="1" smtClean="0"/>
              <a:t>aftn</a:t>
            </a:r>
            <a:r>
              <a:rPr lang="en-US" dirty="0" smtClean="0"/>
              <a:t> Oct 30, CT-NY-NJ morning 31</a:t>
            </a:r>
            <a:r>
              <a:rPr lang="en-US" baseline="30000" dirty="0" smtClean="0"/>
              <a:t>st</a:t>
            </a:r>
            <a:r>
              <a:rPr lang="en-US" dirty="0" smtClean="0"/>
              <a:t>,  MD-VA-NC afternoon 31st). Lost homes, lengthy road closures-infrastructure damage and multiple high tide cycles of tidal flooding to varying degrees (w little of the typical preceding rains).  </a:t>
            </a:r>
          </a:p>
          <a:p>
            <a:endParaRPr lang="en-US" dirty="0"/>
          </a:p>
          <a:p>
            <a:r>
              <a:rPr lang="en-US" dirty="0" smtClean="0"/>
              <a:t>YET: NCDC CPI adjusted does not rank this storm in its yearly table 1980-  (</a:t>
            </a:r>
            <a:r>
              <a:rPr lang="en-US" sz="2000" dirty="0" smtClean="0"/>
              <a:t>Katrina #1 153B, Sandy #2 68B, Andrew #3 46B,  various droughts &amp; floods, Matthew 20B,  Bob 2.7B, </a:t>
            </a:r>
            <a:r>
              <a:rPr lang="en-US" sz="2000" dirty="0" err="1" smtClean="0"/>
              <a:t>est</a:t>
            </a:r>
            <a:r>
              <a:rPr lang="en-US" sz="2000" dirty="0" smtClean="0"/>
              <a:t> 1938 5B)</a:t>
            </a:r>
          </a:p>
          <a:p>
            <a:endParaRPr lang="en-US" dirty="0"/>
          </a:p>
          <a:p>
            <a:r>
              <a:rPr lang="en-US" dirty="0" smtClean="0"/>
              <a:t>*HOWEVER: MARINE was the much bigger story…USCG SAR 75 mariners in distress.  (13 deaths including  8 at sea)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sz="1100" dirty="0" smtClean="0"/>
              <a:t>every</a:t>
            </a:r>
            <a:r>
              <a:rPr lang="en-US" dirty="0" smtClean="0"/>
              <a:t> 30 </a:t>
            </a:r>
            <a:r>
              <a:rPr lang="en-US" sz="1400" dirty="0" smtClean="0"/>
              <a:t>min</a:t>
            </a:r>
            <a:r>
              <a:rPr lang="en-US" dirty="0" smtClean="0"/>
              <a:t>: </a:t>
            </a:r>
            <a:r>
              <a:rPr lang="en-US" sz="2000" dirty="0" smtClean="0"/>
              <a:t>IR 7PM EST (0001z/31) in flight attempted rescue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" y="575864"/>
            <a:ext cx="8862993" cy="5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730 PM </a:t>
            </a:r>
            <a:r>
              <a:rPr lang="en-US" dirty="0"/>
              <a:t>EST (</a:t>
            </a:r>
            <a:r>
              <a:rPr lang="en-US" dirty="0" smtClean="0"/>
              <a:t>0031z/31</a:t>
            </a:r>
            <a:r>
              <a:rPr lang="en-US" dirty="0"/>
              <a:t>) in flight attempted rescue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863601"/>
            <a:ext cx="809752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8 PM </a:t>
            </a:r>
            <a:r>
              <a:rPr lang="en-US" dirty="0"/>
              <a:t>EST (</a:t>
            </a:r>
            <a:r>
              <a:rPr lang="en-US" dirty="0" smtClean="0"/>
              <a:t>0101z/31</a:t>
            </a:r>
            <a:r>
              <a:rPr lang="en-US" dirty="0"/>
              <a:t>) in flight attempted rescue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1" y="701040"/>
            <a:ext cx="8239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830 PM </a:t>
            </a:r>
            <a:r>
              <a:rPr lang="en-US" dirty="0"/>
              <a:t>EST (</a:t>
            </a:r>
            <a:r>
              <a:rPr lang="en-US" dirty="0" smtClean="0"/>
              <a:t>0131z/31</a:t>
            </a:r>
            <a:r>
              <a:rPr lang="en-US" dirty="0"/>
              <a:t>) in flight attempted rescue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772160"/>
            <a:ext cx="8422640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9 PM </a:t>
            </a:r>
            <a:r>
              <a:rPr lang="en-US" dirty="0"/>
              <a:t>EST (</a:t>
            </a:r>
            <a:r>
              <a:rPr lang="en-US" dirty="0" smtClean="0"/>
              <a:t>0201z/31</a:t>
            </a:r>
            <a:r>
              <a:rPr lang="en-US" dirty="0"/>
              <a:t>) in flight attempted rescue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812800"/>
            <a:ext cx="8026399" cy="53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930 PM </a:t>
            </a:r>
            <a:r>
              <a:rPr lang="en-US" dirty="0"/>
              <a:t>EST (</a:t>
            </a:r>
            <a:r>
              <a:rPr lang="en-US" dirty="0" smtClean="0"/>
              <a:t>0231z/31</a:t>
            </a:r>
            <a:r>
              <a:rPr lang="en-US" dirty="0"/>
              <a:t>) </a:t>
            </a:r>
            <a:r>
              <a:rPr lang="en-US" dirty="0" smtClean="0"/>
              <a:t>rescuers forced to ditch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640080"/>
            <a:ext cx="8239760" cy="5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10 </a:t>
            </a:r>
            <a:r>
              <a:rPr lang="en-US" dirty="0"/>
              <a:t>PM EST (</a:t>
            </a:r>
            <a:r>
              <a:rPr lang="en-US" dirty="0" smtClean="0"/>
              <a:t>0301z/31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640080"/>
            <a:ext cx="8412480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1030 PM </a:t>
            </a:r>
            <a:r>
              <a:rPr lang="en-US" dirty="0"/>
              <a:t>EST (</a:t>
            </a:r>
            <a:r>
              <a:rPr lang="en-US" dirty="0" smtClean="0"/>
              <a:t>0231z/31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640080"/>
            <a:ext cx="7955280" cy="57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11 </a:t>
            </a:r>
            <a:r>
              <a:rPr lang="en-US" dirty="0"/>
              <a:t>PM EST (</a:t>
            </a:r>
            <a:r>
              <a:rPr lang="en-US" dirty="0" smtClean="0"/>
              <a:t>0401z/31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812800"/>
            <a:ext cx="806704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minutes for questions/comments/shares.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ANDREA GAIL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016000"/>
            <a:ext cx="5181600" cy="48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 33mb pressure drop (1” mercury) = 1ft surge</a:t>
            </a:r>
          </a:p>
          <a:p>
            <a:r>
              <a:rPr lang="en-US" dirty="0"/>
              <a:t> </a:t>
            </a:r>
            <a:r>
              <a:rPr lang="en-US" dirty="0" smtClean="0"/>
              <a:t>     Remainder surge is wind and Ekman transport</a:t>
            </a:r>
          </a:p>
          <a:p>
            <a:endParaRPr lang="en-US" dirty="0"/>
          </a:p>
          <a:p>
            <a:r>
              <a:rPr lang="en-US" dirty="0" smtClean="0"/>
              <a:t>Tropical (much tighter pressure gradient</a:t>
            </a:r>
          </a:p>
          <a:p>
            <a:r>
              <a:rPr lang="en-US" dirty="0"/>
              <a:t> </a:t>
            </a:r>
            <a:r>
              <a:rPr lang="en-US" dirty="0" smtClean="0"/>
              <a:t>25mb pressure drop (.75” mercury) = 3 </a:t>
            </a:r>
            <a:r>
              <a:rPr lang="en-US" dirty="0" err="1" smtClean="0"/>
              <a:t>ft</a:t>
            </a:r>
            <a:r>
              <a:rPr lang="en-US" dirty="0" smtClean="0"/>
              <a:t> surge</a:t>
            </a:r>
          </a:p>
          <a:p>
            <a:r>
              <a:rPr lang="en-US" dirty="0" smtClean="0"/>
              <a:t> 50mb pressure drop (1.5” mercury) = 6.5 surge</a:t>
            </a:r>
          </a:p>
          <a:p>
            <a:r>
              <a:rPr lang="en-US" dirty="0" smtClean="0"/>
              <a:t>100mb pressure drop (3” mercury)   =14 </a:t>
            </a:r>
            <a:r>
              <a:rPr lang="en-US" dirty="0" err="1" smtClean="0"/>
              <a:t>ft</a:t>
            </a:r>
            <a:r>
              <a:rPr lang="en-US" dirty="0" smtClean="0"/>
              <a:t> surge</a:t>
            </a:r>
          </a:p>
          <a:p>
            <a:r>
              <a:rPr lang="en-US" dirty="0"/>
              <a:t> </a:t>
            </a:r>
            <a:r>
              <a:rPr lang="en-US" dirty="0" smtClean="0"/>
              <a:t>Remainder surge is wind and Ekman transport</a:t>
            </a:r>
          </a:p>
          <a:p>
            <a:endParaRPr lang="en-US" dirty="0"/>
          </a:p>
          <a:p>
            <a:r>
              <a:rPr lang="en-US" dirty="0" smtClean="0"/>
              <a:t>Bays and inlets with special enhancements wind related.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080" y="2000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EEAF-45B3-46E5-BD20-2C116DAF1A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508000"/>
            <a:ext cx="10251440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atellite loop 55 sec-1:55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youtu.be/0FevyOcqMN0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0FevyOcqMN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280" y="1076960"/>
            <a:ext cx="89509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925MB left 500MB right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www.opc.ncep.noaa.gov/perfectstorm/mpc_ps_js.shtml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25152</TotalTime>
  <Words>931</Words>
  <Application>Microsoft Office PowerPoint</Application>
  <PresentationFormat>On-screen Show (4:3)</PresentationFormat>
  <Paragraphs>150</Paragraphs>
  <Slides>49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NEP NOAA N Prime Mar 4_3Marupdate</vt:lpstr>
      <vt:lpstr> The Halloween Nor’easter of 1991 The No-Name Storm  The Perfect Storm  The Killer Storm  </vt:lpstr>
      <vt:lpstr>  Acknowledgements</vt:lpstr>
      <vt:lpstr>  Acknowledgements</vt:lpstr>
      <vt:lpstr>   Overview</vt:lpstr>
      <vt:lpstr>The ANDREA GAIL</vt:lpstr>
      <vt:lpstr>Surge relationships</vt:lpstr>
      <vt:lpstr>PowerPoint Presentation</vt:lpstr>
      <vt:lpstr>Satellite loop 55 sec-1:55 </vt:lpstr>
      <vt:lpstr>Loop 925MB left 500MB right</vt:lpstr>
      <vt:lpstr>Buoy comparison then and now</vt:lpstr>
      <vt:lpstr>PowerPoint Presentation</vt:lpstr>
      <vt:lpstr>PowerPoint Presentation</vt:lpstr>
      <vt:lpstr>44137 East Scotian Slope Sig WH (m), Highest WH (m), Gust (m/s) </vt:lpstr>
      <vt:lpstr>44139</vt:lpstr>
      <vt:lpstr>44139 (44.3N 57.3W) AG 44.0 56.6 Sig WH(m), Max WH(m) Gust(m/s)</vt:lpstr>
      <vt:lpstr>Andrea Gail possibilities</vt:lpstr>
      <vt:lpstr>12z/27 Sunday morning syn gradient</vt:lpstr>
      <vt:lpstr>00z/28 - Sunday eve</vt:lpstr>
      <vt:lpstr>12z/28 Monday morning</vt:lpstr>
      <vt:lpstr>00z/29 Monday evening (AG lost 44/56)</vt:lpstr>
      <vt:lpstr>12z/29 Tuesday morning</vt:lpstr>
      <vt:lpstr>00z/30 Tuesday evening</vt:lpstr>
      <vt:lpstr>12z/30 Wednesday – our day</vt:lpstr>
      <vt:lpstr>00Z/31 (Wed eve) – H60 ditch 60 se MTK </vt:lpstr>
      <vt:lpstr>12z/31 (Thursday morning)</vt:lpstr>
      <vt:lpstr>EC 12z 25 60 hr fcst 00z 28 500mb sfc</vt:lpstr>
      <vt:lpstr>EC 12z 25 84 hr fcst 00z 29 500mb sfc</vt:lpstr>
      <vt:lpstr>EC 12z 25 96 hr fcst 12z 29 500mb sfc</vt:lpstr>
      <vt:lpstr>EC12z 25 120 hr fcst 12z 30 500mb sfc</vt:lpstr>
      <vt:lpstr>EC 12z 25 144 hr fcst 12z 31 500mb sfc</vt:lpstr>
      <vt:lpstr>Final stages</vt:lpstr>
      <vt:lpstr>The unnamed Hurricane of Nov 1, 1991</vt:lpstr>
      <vt:lpstr>18z/28 WFO BOS Analysis</vt:lpstr>
      <vt:lpstr>00z/29 WFO BOS analysis   (AG lost contact)</vt:lpstr>
      <vt:lpstr>00z/30 WFO BOS Analysis</vt:lpstr>
      <vt:lpstr>12z/30 WFO BOS Analysis</vt:lpstr>
      <vt:lpstr>00z/31 WFO BOS Analysis  (H-60 ditch)</vt:lpstr>
      <vt:lpstr>CHH sounding and SGL 00z Oct 31, 1991</vt:lpstr>
      <vt:lpstr>60 southeast Montauk 0220z/31</vt:lpstr>
      <vt:lpstr>Sequence every 30 min: IR 7PM EST (0001z/31) in flight attempted rescue</vt:lpstr>
      <vt:lpstr>IR 730 PM EST (0031z/31) in flight attempted rescue</vt:lpstr>
      <vt:lpstr>IR 8 PM EST (0101z/31) in flight attempted rescue</vt:lpstr>
      <vt:lpstr>IR 830 PM EST (0131z/31) in flight attempted rescue</vt:lpstr>
      <vt:lpstr>IR 9 PM EST (0201z/31) in flight attempted rescue</vt:lpstr>
      <vt:lpstr>IR 930 PM EST (0231z/31) rescuers forced to ditch (red)</vt:lpstr>
      <vt:lpstr>IR 10 PM EST (0301z/31)</vt:lpstr>
      <vt:lpstr>IR 1030 PM EST (0231z/31)</vt:lpstr>
      <vt:lpstr>IR 11 PM EST (0401z/31)</vt:lpstr>
      <vt:lpstr>5 minutes for questions/comments/shares.   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 Chart</dc:title>
  <dc:creator>Peter Shaffer</dc:creator>
  <cp:lastModifiedBy>glennfield40@yahoo.com</cp:lastModifiedBy>
  <cp:revision>550</cp:revision>
  <cp:lastPrinted>2016-10-13T18:08:27Z</cp:lastPrinted>
  <dcterms:created xsi:type="dcterms:W3CDTF">2012-11-27T21:47:04Z</dcterms:created>
  <dcterms:modified xsi:type="dcterms:W3CDTF">2016-10-25T22:23:01Z</dcterms:modified>
</cp:coreProperties>
</file>