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76" r:id="rId4"/>
    <p:sldId id="346" r:id="rId5"/>
    <p:sldId id="347" r:id="rId6"/>
    <p:sldId id="348" r:id="rId7"/>
    <p:sldId id="349" r:id="rId8"/>
    <p:sldId id="350" r:id="rId9"/>
    <p:sldId id="351" r:id="rId10"/>
    <p:sldId id="357" r:id="rId11"/>
    <p:sldId id="364" r:id="rId12"/>
    <p:sldId id="352" r:id="rId13"/>
    <p:sldId id="366" r:id="rId14"/>
    <p:sldId id="365" r:id="rId15"/>
    <p:sldId id="358" r:id="rId16"/>
    <p:sldId id="368" r:id="rId17"/>
    <p:sldId id="353" r:id="rId18"/>
    <p:sldId id="367" r:id="rId19"/>
    <p:sldId id="354" r:id="rId20"/>
    <p:sldId id="356" r:id="rId21"/>
    <p:sldId id="34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3F5"/>
    <a:srgbClr val="AA8C3C"/>
    <a:srgbClr val="16325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231370-9C70-48F6-A9E8-0050D9FAD767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89492B-53A2-4B48-98CB-CA78672F88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0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9492B-53A2-4B48-98CB-CA78672F88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5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9492B-53A2-4B48-98CB-CA78672F88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1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9492B-53A2-4B48-98CB-CA78672F88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E235-068A-44A9-B83E-A7AB1D44D8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5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9492B-53A2-4B48-98CB-CA78672F88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8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9492B-53A2-4B48-98CB-CA78672F88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8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010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Rhode Island Emergency Management Agency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Rhode Island Emergency Management Agency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19050">
            <a:solidFill>
              <a:srgbClr val="16325C"/>
            </a:solidFill>
          </a:ln>
          <a:effectLst>
            <a:outerShdw blurRad="50800" dist="38100" dir="2700000" algn="tl" rotWithShape="0">
              <a:srgbClr val="1D2B58">
                <a:alpha val="7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19050">
            <a:solidFill>
              <a:srgbClr val="16325C"/>
            </a:solidFill>
          </a:ln>
          <a:effectLst>
            <a:outerShdw blurRad="50800" dist="38100" dir="2700000" algn="tl" rotWithShape="0">
              <a:srgbClr val="1D2B58">
                <a:alpha val="7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19050">
            <a:solidFill>
              <a:srgbClr val="16325C"/>
            </a:solidFill>
          </a:ln>
          <a:effectLst>
            <a:outerShdw blurRad="50800" dist="38100" dir="2700000" algn="tl" rotWithShape="0">
              <a:srgbClr val="1D2B58">
                <a:alpha val="7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19050">
            <a:solidFill>
              <a:srgbClr val="16325C"/>
            </a:solidFill>
          </a:ln>
          <a:effectLst>
            <a:outerShdw blurRad="50800" dist="38100" dir="2700000" algn="tl" rotWithShape="0">
              <a:srgbClr val="1D2B58">
                <a:alpha val="7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cap="small" baseline="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dirty="0" smtClean="0"/>
              <a:t>Rhode Island Emergency Management Agency</a:t>
            </a:r>
            <a:endParaRPr lang="en-US" dirty="0"/>
          </a:p>
        </p:txBody>
      </p:sp>
      <p:pic>
        <p:nvPicPr>
          <p:cNvPr id="7" name="Picture 6" descr="NewLogoColorNOBK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5262" y="6172200"/>
            <a:ext cx="611538" cy="609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43000" y="6356350"/>
            <a:ext cx="7010400" cy="0"/>
          </a:xfrm>
          <a:prstGeom prst="line">
            <a:avLst/>
          </a:prstGeom>
          <a:ln w="19050">
            <a:solidFill>
              <a:srgbClr val="16325C"/>
            </a:solidFill>
          </a:ln>
          <a:effectLst>
            <a:outerShdw blurRad="50800" dist="38100" dir="2700000" algn="tl" rotWithShape="0">
              <a:srgbClr val="1D2B58">
                <a:alpha val="7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n.conard@ema.ri.gov" TargetMode="External"/><Relationship Id="rId2" Type="http://schemas.openxmlformats.org/officeDocument/2006/relationships/hyperlink" Target="mailto:peter.gaynor@ema.ri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534400" cy="9906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 Rhode Island Initiative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NewLogoColo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5591769"/>
            <a:ext cx="1163807" cy="11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574895" y="4670167"/>
            <a:ext cx="8534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Presented by 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Pete Gaynor &amp; Stephen Conard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56" y="1371600"/>
            <a:ext cx="2459488" cy="218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05703" y="3720498"/>
            <a:ext cx="8201320" cy="956441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 smtClean="0"/>
              <a:t>Building </a:t>
            </a:r>
            <a:r>
              <a:rPr lang="en-US" sz="2400" b="1" i="1" dirty="0"/>
              <a:t>community resilience in the face of increasing vulnerability to extreme weather </a:t>
            </a:r>
            <a:r>
              <a:rPr lang="en-US" sz="2400" b="1" i="1" dirty="0" smtClean="0"/>
              <a:t>&amp; </a:t>
            </a:r>
            <a:r>
              <a:rPr lang="en-US" sz="2400" b="1" i="1" dirty="0"/>
              <a:t>water </a:t>
            </a:r>
            <a:r>
              <a:rPr lang="en-US" sz="2400" b="1" i="1" dirty="0" smtClean="0"/>
              <a:t>events </a:t>
            </a:r>
            <a:endParaRPr lang="en-US" sz="24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5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the Process Actually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858000" cy="205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Develop Packet for community visits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Meet with the EMD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Meet </a:t>
            </a:r>
            <a:r>
              <a:rPr lang="en-US" sz="2000" dirty="0"/>
              <a:t>w</a:t>
            </a:r>
            <a:r>
              <a:rPr lang="en-US" sz="2000" dirty="0" smtClean="0"/>
              <a:t>ith Glenn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Conduct Final Review &amp; Approval Meeting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Process Grant Assurance packet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1"/>
          <a:stretch/>
        </p:blipFill>
        <p:spPr>
          <a:xfrm>
            <a:off x="2032000" y="3276600"/>
            <a:ext cx="5283200" cy="232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56000" y="5611268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Town of Jamestown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4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r>
              <a:rPr lang="en-US" dirty="0" smtClean="0"/>
              <a:t>Resources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Time </a:t>
            </a:r>
            <a:r>
              <a:rPr lang="en-US" dirty="0" smtClean="0"/>
              <a:t>Management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92" y="1838008"/>
            <a:ext cx="4668746" cy="340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07492" y="5293218"/>
            <a:ext cx="3744504" cy="370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 Town of  North Smithfield </a:t>
            </a:r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98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98" y="1371601"/>
            <a:ext cx="8229600" cy="1454414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Changed formats when new advisories released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7"/>
          <a:stretch/>
        </p:blipFill>
        <p:spPr>
          <a:xfrm>
            <a:off x="1017851" y="2240492"/>
            <a:ext cx="7141494" cy="3288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0" y="5573512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City of Cranston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27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/>
              <a:t>Re-utilized SOP and Annexes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4" t="21457" r="3214" b="7022"/>
          <a:stretch/>
        </p:blipFill>
        <p:spPr>
          <a:xfrm>
            <a:off x="990600" y="2057400"/>
            <a:ext cx="7047690" cy="3780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733800" y="5865763"/>
            <a:ext cx="3208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City of Woonsocket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 – Weather Service meetings are  CRUCIAL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8" b="16483"/>
          <a:stretch/>
        </p:blipFill>
        <p:spPr>
          <a:xfrm>
            <a:off x="1535377" y="2362200"/>
            <a:ext cx="7140045" cy="329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43400" y="5737914"/>
            <a:ext cx="19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Town of Warren</a:t>
            </a:r>
            <a:endParaRPr lang="en-US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71" y="-1135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68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8880" y="1295400"/>
            <a:ext cx="5088802" cy="5349876"/>
          </a:xfrm>
        </p:spPr>
        <p:txBody>
          <a:bodyPr numCol="1">
            <a:normAutofit fontScale="92500" lnSpcReduction="10000"/>
          </a:bodyPr>
          <a:lstStyle/>
          <a:p>
            <a:r>
              <a:rPr lang="en-US" sz="2600" dirty="0" smtClean="0"/>
              <a:t>Burrillville</a:t>
            </a:r>
          </a:p>
          <a:p>
            <a:r>
              <a:rPr lang="en-US" sz="2600" dirty="0" smtClean="0"/>
              <a:t>Central Falls*</a:t>
            </a:r>
          </a:p>
          <a:p>
            <a:r>
              <a:rPr lang="en-US" sz="2600" dirty="0" smtClean="0"/>
              <a:t>Cranston</a:t>
            </a:r>
          </a:p>
          <a:p>
            <a:r>
              <a:rPr lang="en-US" sz="2600" dirty="0" smtClean="0"/>
              <a:t>Hopkinton</a:t>
            </a:r>
          </a:p>
          <a:p>
            <a:r>
              <a:rPr lang="en-US" sz="2600" dirty="0" smtClean="0"/>
              <a:t>Jamestown</a:t>
            </a:r>
          </a:p>
          <a:p>
            <a:r>
              <a:rPr lang="en-US" sz="2600" dirty="0" smtClean="0"/>
              <a:t>Middletown</a:t>
            </a:r>
          </a:p>
          <a:p>
            <a:r>
              <a:rPr lang="en-US" sz="2600" dirty="0" smtClean="0"/>
              <a:t>North Smithfield</a:t>
            </a:r>
          </a:p>
          <a:p>
            <a:r>
              <a:rPr lang="en-US" sz="2600" dirty="0" smtClean="0"/>
              <a:t>Pawtucket*</a:t>
            </a:r>
          </a:p>
          <a:p>
            <a:r>
              <a:rPr lang="en-US" sz="2600" dirty="0" smtClean="0"/>
              <a:t>Portsmouth</a:t>
            </a:r>
          </a:p>
          <a:p>
            <a:r>
              <a:rPr lang="en-US" sz="2600" dirty="0" smtClean="0"/>
              <a:t>Providence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*Pawtucket and Central Falls have a combined Emergency Management under the title PCF</a:t>
            </a:r>
            <a:endParaRPr lang="en-US" sz="20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63" y="1413716"/>
            <a:ext cx="4551053" cy="3413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124450" y="482700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Town of West Warwick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17189" y="5336761"/>
            <a:ext cx="1949585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of 39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0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356"/>
            <a:ext cx="8229600" cy="1143731"/>
          </a:xfrm>
        </p:spPr>
        <p:txBody>
          <a:bodyPr numCol="3">
            <a:normAutofit fontScale="85000" lnSpcReduction="20000"/>
          </a:bodyPr>
          <a:lstStyle/>
          <a:p>
            <a:r>
              <a:rPr lang="en-US" dirty="0"/>
              <a:t>Scituate</a:t>
            </a:r>
          </a:p>
          <a:p>
            <a:r>
              <a:rPr lang="en-US" dirty="0"/>
              <a:t>Smithfield</a:t>
            </a:r>
          </a:p>
          <a:p>
            <a:r>
              <a:rPr lang="en-US" dirty="0"/>
              <a:t>Tiverton</a:t>
            </a:r>
          </a:p>
          <a:p>
            <a:r>
              <a:rPr lang="en-US" dirty="0"/>
              <a:t>Warren</a:t>
            </a:r>
          </a:p>
          <a:p>
            <a:r>
              <a:rPr lang="en-US" dirty="0"/>
              <a:t>West Warwick</a:t>
            </a:r>
          </a:p>
          <a:p>
            <a:r>
              <a:rPr lang="en-US" dirty="0"/>
              <a:t>Westerly</a:t>
            </a:r>
          </a:p>
          <a:p>
            <a:r>
              <a:rPr lang="en-US" dirty="0"/>
              <a:t>Woonsocket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97544"/>
            <a:ext cx="8229600" cy="71685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99" y="2426548"/>
            <a:ext cx="6635602" cy="347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57600" y="5925860"/>
            <a:ext cx="203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Town of Hopkinton</a:t>
            </a:r>
            <a:endParaRPr lang="en-US" b="1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98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98" y="1219200"/>
            <a:ext cx="4326802" cy="3505199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Time management</a:t>
            </a:r>
          </a:p>
          <a:p>
            <a:endParaRPr lang="en-US" dirty="0"/>
          </a:p>
          <a:p>
            <a:r>
              <a:rPr lang="en-US" dirty="0" smtClean="0"/>
              <a:t>Those pesky storms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1" b="10760"/>
          <a:stretch/>
        </p:blipFill>
        <p:spPr>
          <a:xfrm>
            <a:off x="304800" y="3045364"/>
            <a:ext cx="4974818" cy="2732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5762124"/>
            <a:ext cx="260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City of Pawtucket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97" y="1342610"/>
            <a:ext cx="3941702" cy="295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919081" y="430293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City of Central Falls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33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98" y="1391688"/>
            <a:ext cx="8229600" cy="762000"/>
          </a:xfrm>
        </p:spPr>
        <p:txBody>
          <a:bodyPr/>
          <a:lstStyle/>
          <a:p>
            <a:r>
              <a:rPr lang="en-US" dirty="0"/>
              <a:t>Financial issues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3798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9" b="21325"/>
          <a:stretch/>
        </p:blipFill>
        <p:spPr>
          <a:xfrm>
            <a:off x="4755035" y="2136983"/>
            <a:ext cx="4261621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867400" y="4118183"/>
            <a:ext cx="227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Town of Burrillville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3" y="2650679"/>
            <a:ext cx="4261621" cy="3196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359190" y="5916956"/>
            <a:ext cx="2170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Town of Middletown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3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98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98" y="1371600"/>
            <a:ext cx="3717202" cy="4525963"/>
          </a:xfrm>
        </p:spPr>
        <p:txBody>
          <a:bodyPr/>
          <a:lstStyle/>
          <a:p>
            <a:r>
              <a:rPr lang="en-US" dirty="0" smtClean="0"/>
              <a:t>Commit a staffer to program</a:t>
            </a:r>
          </a:p>
          <a:p>
            <a:endParaRPr lang="en-US" dirty="0"/>
          </a:p>
          <a:p>
            <a:r>
              <a:rPr lang="en-US" dirty="0" smtClean="0"/>
              <a:t>Support their progress</a:t>
            </a:r>
          </a:p>
          <a:p>
            <a:endParaRPr lang="en-US" dirty="0"/>
          </a:p>
          <a:p>
            <a:r>
              <a:rPr lang="en-US" dirty="0" smtClean="0"/>
              <a:t>Be upfront and concise with stakeholders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89" y="1473658"/>
            <a:ext cx="43434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943600" y="5817058"/>
            <a:ext cx="176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Town of Tiverton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61" y="3319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61" y="1143000"/>
            <a:ext cx="8534400" cy="5137150"/>
          </a:xfrm>
        </p:spPr>
        <p:txBody>
          <a:bodyPr>
            <a:noAutofit/>
          </a:bodyPr>
          <a:lstStyle/>
          <a:p>
            <a:r>
              <a:rPr lang="en-US" sz="2700" dirty="0"/>
              <a:t>Purpose</a:t>
            </a:r>
          </a:p>
          <a:p>
            <a:r>
              <a:rPr lang="en-US" sz="2700" dirty="0" smtClean="0"/>
              <a:t>What is the </a:t>
            </a:r>
            <a:r>
              <a:rPr lang="en-US" sz="2700" i="1" dirty="0" smtClean="0"/>
              <a:t>Storm</a:t>
            </a:r>
            <a:r>
              <a:rPr lang="en-US" sz="2700" dirty="0" smtClean="0"/>
              <a:t>Ready program?</a:t>
            </a:r>
            <a:endParaRPr lang="en-US" sz="2700" dirty="0"/>
          </a:p>
          <a:p>
            <a:r>
              <a:rPr lang="en-US" sz="2700" dirty="0" smtClean="0"/>
              <a:t>Goals &amp; Benefits</a:t>
            </a:r>
          </a:p>
          <a:p>
            <a:r>
              <a:rPr lang="en-US" sz="2700" dirty="0"/>
              <a:t>How the SRRI Initiative </a:t>
            </a:r>
            <a:r>
              <a:rPr lang="en-US" sz="2700" dirty="0" smtClean="0"/>
              <a:t>Works</a:t>
            </a:r>
          </a:p>
          <a:p>
            <a:r>
              <a:rPr lang="en-US" sz="2700" dirty="0" smtClean="0"/>
              <a:t>How </a:t>
            </a:r>
            <a:r>
              <a:rPr lang="en-US" sz="2700" dirty="0"/>
              <a:t>the SRRI Community Liaison </a:t>
            </a:r>
            <a:r>
              <a:rPr lang="en-US" sz="2700" dirty="0" smtClean="0"/>
              <a:t>assists </a:t>
            </a:r>
            <a:r>
              <a:rPr lang="en-US" sz="2700" dirty="0"/>
              <a:t>Local </a:t>
            </a:r>
            <a:r>
              <a:rPr lang="en-US" sz="2700" dirty="0" smtClean="0"/>
              <a:t>EMDs</a:t>
            </a:r>
          </a:p>
          <a:p>
            <a:r>
              <a:rPr lang="en-US" sz="2700" dirty="0" smtClean="0"/>
              <a:t>How the Process Actually Works</a:t>
            </a:r>
          </a:p>
          <a:p>
            <a:r>
              <a:rPr lang="en-US" sz="2700" dirty="0" smtClean="0"/>
              <a:t>Insights, Best Practices, Challenges &amp; Recommendations</a:t>
            </a:r>
          </a:p>
          <a:p>
            <a:r>
              <a:rPr lang="en-US" sz="2700" dirty="0" smtClean="0"/>
              <a:t>What’s Next?</a:t>
            </a:r>
          </a:p>
          <a:p>
            <a:r>
              <a:rPr lang="en-US" sz="2700" dirty="0" smtClean="0"/>
              <a:t>Questions?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Rhode Island Emergency Management Agency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48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98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Next?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98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Upon completion of the 39 cities and towns becoming </a:t>
            </a:r>
            <a:r>
              <a:rPr lang="en-US" sz="3200" i="1" dirty="0" smtClean="0"/>
              <a:t>Storm</a:t>
            </a:r>
            <a:r>
              <a:rPr lang="en-US" sz="3200" dirty="0" smtClean="0"/>
              <a:t>Ready, Rhode Island will apply to be a </a:t>
            </a:r>
            <a:r>
              <a:rPr lang="en-US" sz="3200" b="1" i="1" dirty="0" smtClean="0">
                <a:solidFill>
                  <a:srgbClr val="FF0000"/>
                </a:solidFill>
              </a:rPr>
              <a:t>Storm</a:t>
            </a:r>
            <a:r>
              <a:rPr lang="en-US" sz="3200" b="1" dirty="0" smtClean="0">
                <a:solidFill>
                  <a:srgbClr val="FF0000"/>
                </a:solidFill>
              </a:rPr>
              <a:t>Ready State</a:t>
            </a:r>
            <a:r>
              <a:rPr lang="en-US" sz="3200" dirty="0" smtClean="0"/>
              <a:t>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 dirty="0"/>
          </a:p>
        </p:txBody>
      </p:sp>
      <p:pic>
        <p:nvPicPr>
          <p:cNvPr id="1026" name="Picture 2" descr="Image result for rhode island 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63747"/>
            <a:ext cx="273635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14623"/>
            <a:ext cx="2743200" cy="244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0700" y="4173737"/>
            <a:ext cx="2362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66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278"/>
            <a:ext cx="87630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  &amp;   Contact Information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95605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282454"/>
            <a:ext cx="7886700" cy="3899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Director Pete Gaynor, </a:t>
            </a:r>
            <a:r>
              <a:rPr lang="en-US" dirty="0"/>
              <a:t>CEM®, </a:t>
            </a:r>
            <a:r>
              <a:rPr lang="en-US" dirty="0" smtClean="0"/>
              <a:t>Director</a:t>
            </a:r>
          </a:p>
          <a:p>
            <a:pPr lvl="1"/>
            <a:r>
              <a:rPr lang="en-US" dirty="0" smtClean="0"/>
              <a:t>Phone: 401.626.6256</a:t>
            </a:r>
          </a:p>
          <a:p>
            <a:pPr lvl="1"/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peter.gaynor@ema.ri.gov</a:t>
            </a:r>
            <a:endParaRPr lang="en-US" dirty="0" smtClean="0"/>
          </a:p>
          <a:p>
            <a:endParaRPr lang="en-US" sz="2000" dirty="0" smtClean="0"/>
          </a:p>
          <a:p>
            <a:r>
              <a:rPr lang="en-US" dirty="0" smtClean="0"/>
              <a:t>Stephen Conard, CEM®, SRRI </a:t>
            </a:r>
            <a:r>
              <a:rPr lang="en-US" dirty="0"/>
              <a:t>Community </a:t>
            </a:r>
            <a:r>
              <a:rPr lang="en-US" dirty="0" smtClean="0"/>
              <a:t>Liaison</a:t>
            </a:r>
            <a:endParaRPr lang="en-US" dirty="0"/>
          </a:p>
          <a:p>
            <a:pPr lvl="1"/>
            <a:r>
              <a:rPr lang="en-US" dirty="0" smtClean="0"/>
              <a:t>Phone</a:t>
            </a:r>
            <a:r>
              <a:rPr lang="en-US" dirty="0"/>
              <a:t>: </a:t>
            </a:r>
            <a:r>
              <a:rPr lang="en-US" dirty="0" smtClean="0"/>
              <a:t>401.462.7102</a:t>
            </a:r>
          </a:p>
          <a:p>
            <a:pPr lvl="1"/>
            <a:r>
              <a:rPr lang="en-US" dirty="0" smtClean="0"/>
              <a:t>E-Mail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stephen.conard@ema.ri.gov</a:t>
            </a:r>
            <a:r>
              <a:rPr lang="en-US" dirty="0"/>
              <a:t> 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0300" y="4626088"/>
            <a:ext cx="4419600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None/>
            </a:pPr>
            <a:r>
              <a:rPr lang="en-US" dirty="0" smtClean="0"/>
              <a:t>Twitter: </a:t>
            </a:r>
            <a:r>
              <a:rPr lang="en-US" dirty="0" smtClean="0">
                <a:solidFill>
                  <a:srgbClr val="16325C"/>
                </a:solidFill>
              </a:rPr>
              <a:t>@</a:t>
            </a:r>
            <a:r>
              <a:rPr lang="en-US" dirty="0" err="1" smtClean="0">
                <a:solidFill>
                  <a:srgbClr val="16325C"/>
                </a:solidFill>
              </a:rPr>
              <a:t>RhodeIslandEMA</a:t>
            </a:r>
            <a:endParaRPr lang="en-US" dirty="0" smtClean="0">
              <a:solidFill>
                <a:srgbClr val="16325C"/>
              </a:solidFill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Facebook: </a:t>
            </a:r>
            <a:r>
              <a:rPr lang="en-US" sz="1600" u="sng" dirty="0" smtClean="0">
                <a:solidFill>
                  <a:srgbClr val="16325C"/>
                </a:solidFill>
              </a:rPr>
              <a:t>facebook.com/</a:t>
            </a:r>
            <a:r>
              <a:rPr lang="en-US" sz="1600" u="sng" dirty="0" err="1" smtClean="0">
                <a:solidFill>
                  <a:srgbClr val="16325C"/>
                </a:solidFill>
              </a:rPr>
              <a:t>rhodeislandema</a:t>
            </a:r>
            <a:endParaRPr lang="en-US" sz="1600" u="sng" dirty="0" smtClean="0">
              <a:solidFill>
                <a:srgbClr val="16325C"/>
              </a:solidFill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Web: </a:t>
            </a:r>
            <a:r>
              <a:rPr lang="en-US" u="sng" dirty="0" smtClean="0">
                <a:solidFill>
                  <a:srgbClr val="16325C"/>
                </a:solidFill>
              </a:rPr>
              <a:t>riema.ri.gov</a:t>
            </a:r>
          </a:p>
        </p:txBody>
      </p:sp>
      <p:pic>
        <p:nvPicPr>
          <p:cNvPr id="8" name="Picture 7" descr="twitter_icon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7989" y="4746952"/>
            <a:ext cx="326472" cy="326472"/>
          </a:xfrm>
          <a:prstGeom prst="rect">
            <a:avLst/>
          </a:prstGeom>
        </p:spPr>
      </p:pic>
      <p:pic>
        <p:nvPicPr>
          <p:cNvPr id="9" name="Picture 8" descr="FacebookIcon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5197533"/>
            <a:ext cx="287534" cy="287534"/>
          </a:xfrm>
          <a:prstGeom prst="rect">
            <a:avLst/>
          </a:prstGeom>
        </p:spPr>
      </p:pic>
      <p:pic>
        <p:nvPicPr>
          <p:cNvPr id="10" name="Picture 9" descr="Arrow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581815" y="5608143"/>
            <a:ext cx="335457" cy="33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1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To </a:t>
            </a:r>
            <a:r>
              <a:rPr lang="en-US" dirty="0" smtClean="0"/>
              <a:t>share information, insights, best practices, challenges and recommendations about our community preparedness effort, entitled </a:t>
            </a:r>
            <a:r>
              <a:rPr lang="en-US" b="1" i="1" dirty="0" smtClean="0"/>
              <a:t>StormReady Rhode Island</a:t>
            </a:r>
            <a:r>
              <a:rPr lang="en-US" b="1" dirty="0" smtClean="0"/>
              <a:t> </a:t>
            </a:r>
            <a:r>
              <a:rPr lang="en-US" dirty="0" smtClean="0"/>
              <a:t>with weather professionals in order to better achieve statewide resilience.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Rhode Island Emergency Management Agency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1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0075" cy="1158874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Storm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Ready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Program?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08257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Storm</a:t>
            </a:r>
            <a:r>
              <a:rPr lang="en-US" dirty="0" err="1" smtClean="0"/>
              <a:t>Ready</a:t>
            </a:r>
            <a:r>
              <a:rPr lang="en-US" dirty="0" smtClean="0"/>
              <a:t> </a:t>
            </a:r>
            <a:r>
              <a:rPr lang="en-US" dirty="0"/>
              <a:t>is a nationwide program that helps communities better protect their citizens during severe weather from tornadoes to tsunamis. </a:t>
            </a:r>
            <a:endParaRPr lang="en-US" dirty="0" smtClean="0"/>
          </a:p>
          <a:p>
            <a:endParaRPr lang="en-US" sz="1800" dirty="0" smtClean="0"/>
          </a:p>
          <a:p>
            <a:r>
              <a:rPr lang="en-US" dirty="0" smtClean="0"/>
              <a:t>The </a:t>
            </a:r>
            <a:r>
              <a:rPr lang="en-US" dirty="0"/>
              <a:t>program encourages communities to take a proactive approach to improving local hazardous weather operations. </a:t>
            </a:r>
            <a:endParaRPr lang="en-US" dirty="0" smtClean="0"/>
          </a:p>
          <a:p>
            <a:endParaRPr lang="en-US" sz="1800" dirty="0" smtClean="0"/>
          </a:p>
          <a:p>
            <a:r>
              <a:rPr lang="en-US" i="1" dirty="0" err="1" smtClean="0"/>
              <a:t>Storm</a:t>
            </a:r>
            <a:r>
              <a:rPr lang="en-US" dirty="0" err="1" smtClean="0"/>
              <a:t>Ready</a:t>
            </a:r>
            <a:r>
              <a:rPr lang="en-US" i="1" dirty="0" smtClean="0"/>
              <a:t> </a:t>
            </a:r>
            <a:r>
              <a:rPr lang="en-US" dirty="0"/>
              <a:t>provides emergency managers with clear-cut guidelines on how to improve their hazardous weather operations.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BA7C8C-3554-4B6F-8E25-8E001D382255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1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57" y="0"/>
            <a:ext cx="8220075" cy="10969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Storm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Ready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Rhode Island Initiative?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057" y="13716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i="1" dirty="0" err="1" smtClean="0"/>
              <a:t>Storm</a:t>
            </a:r>
            <a:r>
              <a:rPr lang="en-US" dirty="0" err="1" smtClean="0"/>
              <a:t>Ready</a:t>
            </a:r>
            <a:r>
              <a:rPr lang="en-US" dirty="0" smtClean="0"/>
              <a:t> Rhode Island (SRRI) initiative is a forward-leaning community preparedness project that encourages all Rhode Island communities to proactively </a:t>
            </a:r>
            <a:r>
              <a:rPr lang="en-US" dirty="0"/>
              <a:t>protect their citizens during severe </a:t>
            </a:r>
            <a:r>
              <a:rPr lang="en-US" dirty="0" smtClean="0"/>
              <a:t>weather.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BA7C8C-3554-4B6F-8E25-8E001D382255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8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5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Goals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Goal 1 </a:t>
            </a:r>
            <a:r>
              <a:rPr lang="en-US" dirty="0"/>
              <a:t>of the </a:t>
            </a:r>
            <a:r>
              <a:rPr lang="en-US" i="1" dirty="0" err="1"/>
              <a:t>Storm</a:t>
            </a:r>
            <a:r>
              <a:rPr lang="en-US" dirty="0" err="1"/>
              <a:t>Ready</a:t>
            </a:r>
            <a:r>
              <a:rPr lang="en-US" i="1" dirty="0"/>
              <a:t> Rhode Island </a:t>
            </a:r>
            <a:r>
              <a:rPr lang="en-US" dirty="0" smtClean="0"/>
              <a:t>initiative is to </a:t>
            </a:r>
            <a:r>
              <a:rPr lang="en-US" b="1" dirty="0" smtClean="0"/>
              <a:t>improve community preparedness </a:t>
            </a:r>
            <a:r>
              <a:rPr lang="en-US" dirty="0" smtClean="0"/>
              <a:t>in order to save </a:t>
            </a:r>
            <a:r>
              <a:rPr lang="en-US" dirty="0"/>
              <a:t>lives and property--before, during and after </a:t>
            </a:r>
            <a:r>
              <a:rPr lang="en-US" dirty="0" smtClean="0"/>
              <a:t>a disaster.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Goal 2 of the </a:t>
            </a:r>
            <a:r>
              <a:rPr lang="en-US" i="1" dirty="0" err="1"/>
              <a:t>Storm</a:t>
            </a:r>
            <a:r>
              <a:rPr lang="en-US" dirty="0" err="1"/>
              <a:t>Ready</a:t>
            </a:r>
            <a:r>
              <a:rPr lang="en-US" i="1" dirty="0"/>
              <a:t> Rhode Island </a:t>
            </a:r>
            <a:r>
              <a:rPr lang="en-US" dirty="0" smtClean="0"/>
              <a:t>initiative is to become the </a:t>
            </a:r>
            <a:r>
              <a:rPr lang="en-US" b="1" dirty="0" smtClean="0"/>
              <a:t>first state </a:t>
            </a:r>
            <a:r>
              <a:rPr lang="en-US" dirty="0" smtClean="0"/>
              <a:t>in the nation to have 100% participation from all cities and towns in Rhode Island.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BA7C8C-3554-4B6F-8E25-8E001D382255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68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Tangible Benefits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181600" cy="50609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Receive an extra $2,500 no-match </a:t>
            </a:r>
            <a:r>
              <a:rPr lang="en-US" b="1" dirty="0"/>
              <a:t>EMPG </a:t>
            </a:r>
            <a:r>
              <a:rPr lang="en-US" b="1" dirty="0" smtClean="0"/>
              <a:t>Award</a:t>
            </a:r>
          </a:p>
          <a:p>
            <a:endParaRPr lang="en-US" b="1" dirty="0" smtClean="0"/>
          </a:p>
          <a:p>
            <a:r>
              <a:rPr lang="en-US" dirty="0"/>
              <a:t>Receive </a:t>
            </a:r>
            <a:r>
              <a:rPr lang="en-US" dirty="0" smtClean="0"/>
              <a:t>up to four </a:t>
            </a:r>
            <a:r>
              <a:rPr lang="en-US" dirty="0"/>
              <a:t>(4) </a:t>
            </a:r>
            <a:r>
              <a:rPr lang="en-US" b="1" dirty="0"/>
              <a:t>NOAA Weather Radios </a:t>
            </a:r>
            <a:r>
              <a:rPr lang="en-US" dirty="0"/>
              <a:t>per </a:t>
            </a:r>
            <a:r>
              <a:rPr lang="en-US" dirty="0" smtClean="0"/>
              <a:t>community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Receive up to four</a:t>
            </a:r>
            <a:r>
              <a:rPr lang="en-US" dirty="0" smtClean="0"/>
              <a:t>(4</a:t>
            </a:r>
            <a:r>
              <a:rPr lang="en-US" dirty="0"/>
              <a:t>) </a:t>
            </a:r>
            <a:r>
              <a:rPr lang="en-US" b="1" dirty="0"/>
              <a:t>Hand-held </a:t>
            </a:r>
            <a:r>
              <a:rPr lang="en-US" b="1" dirty="0" smtClean="0"/>
              <a:t>Lightning detectors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/>
              <a:t>CRS Program </a:t>
            </a:r>
            <a:r>
              <a:rPr lang="en-US" dirty="0" smtClean="0"/>
              <a:t>- 25 points for </a:t>
            </a:r>
            <a:r>
              <a:rPr lang="en-US" i="1" dirty="0" smtClean="0"/>
              <a:t>Storm</a:t>
            </a:r>
            <a:r>
              <a:rPr lang="en-US" dirty="0" smtClean="0"/>
              <a:t>Ready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BA7C8C-3554-4B6F-8E25-8E001D382255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4646"/>
            <a:ext cx="2756548" cy="4900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7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the SRRI Initiative Works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RIEMA dedicated an employee to be the SRRI Community Liaison </a:t>
            </a:r>
            <a:r>
              <a:rPr lang="en-US" dirty="0"/>
              <a:t>– </a:t>
            </a:r>
            <a:r>
              <a:rPr lang="en-US" b="1" dirty="0"/>
              <a:t>Stephen Conard.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RIEMA </a:t>
            </a:r>
            <a:r>
              <a:rPr lang="en-US" b="1" dirty="0" smtClean="0"/>
              <a:t>incentivized the initiative </a:t>
            </a:r>
            <a:r>
              <a:rPr lang="en-US" dirty="0" smtClean="0"/>
              <a:t>by offering a $2500, no match Emergency Management Program Grant (EMPG) award for successfully achieving the </a:t>
            </a:r>
            <a:r>
              <a:rPr lang="en-US" i="1" dirty="0" smtClean="0"/>
              <a:t>Storm</a:t>
            </a:r>
            <a:r>
              <a:rPr lang="en-US" dirty="0" smtClean="0"/>
              <a:t>Ready designation.</a:t>
            </a:r>
          </a:p>
          <a:p>
            <a:endParaRPr lang="en-US" dirty="0" smtClean="0"/>
          </a:p>
          <a:p>
            <a:r>
              <a:rPr lang="en-US" dirty="0" smtClean="0"/>
              <a:t>Worked in </a:t>
            </a:r>
            <a:r>
              <a:rPr lang="en-US" b="1" dirty="0" smtClean="0"/>
              <a:t>close collaboration </a:t>
            </a:r>
            <a:r>
              <a:rPr lang="en-US" dirty="0" smtClean="0"/>
              <a:t>with the National Weather Service (NWS) Taunton Office, RIEMA and NWS stream-lined the application and approval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BA7C8C-3554-4B6F-8E25-8E001D382255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the SRRI Community Liaison assists Local EMDs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82" y="1295400"/>
            <a:ext cx="8240917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Assists each community through the entire </a:t>
            </a:r>
            <a:r>
              <a:rPr lang="en-US" b="1" dirty="0" smtClean="0"/>
              <a:t>application and approval process.</a:t>
            </a:r>
          </a:p>
          <a:p>
            <a:endParaRPr lang="en-US" dirty="0" smtClean="0"/>
          </a:p>
          <a:p>
            <a:r>
              <a:rPr lang="en-US" dirty="0" smtClean="0"/>
              <a:t>Provides a partially completed </a:t>
            </a:r>
            <a:r>
              <a:rPr lang="en-US" b="1" i="1" dirty="0" smtClean="0"/>
              <a:t>Storm</a:t>
            </a:r>
            <a:r>
              <a:rPr lang="en-US" b="1" dirty="0" smtClean="0"/>
              <a:t>Ready</a:t>
            </a:r>
            <a:r>
              <a:rPr lang="en-US" b="1" i="1" dirty="0" smtClean="0"/>
              <a:t> </a:t>
            </a:r>
            <a:r>
              <a:rPr lang="en-US" b="1" dirty="0" smtClean="0"/>
              <a:t>Application</a:t>
            </a:r>
            <a:r>
              <a:rPr lang="en-US" dirty="0" smtClean="0"/>
              <a:t> for each community.</a:t>
            </a:r>
          </a:p>
          <a:p>
            <a:endParaRPr lang="en-US" dirty="0" smtClean="0"/>
          </a:p>
          <a:p>
            <a:r>
              <a:rPr lang="en-US" dirty="0" smtClean="0"/>
              <a:t>Provides </a:t>
            </a:r>
            <a:r>
              <a:rPr lang="en-US" b="1" dirty="0" smtClean="0"/>
              <a:t>NOAA </a:t>
            </a:r>
            <a:r>
              <a:rPr lang="en-US" b="1" dirty="0"/>
              <a:t>Weather </a:t>
            </a:r>
            <a:r>
              <a:rPr lang="en-US" b="1" dirty="0" smtClean="0"/>
              <a:t>Radios &amp; Hand-held Lightning Detectors </a:t>
            </a:r>
            <a:r>
              <a:rPr lang="en-US" dirty="0" smtClean="0"/>
              <a:t>per community, if required.</a:t>
            </a:r>
          </a:p>
          <a:p>
            <a:endParaRPr lang="en-US" dirty="0"/>
          </a:p>
          <a:p>
            <a:r>
              <a:rPr lang="en-US" dirty="0" smtClean="0"/>
              <a:t>Provides a </a:t>
            </a:r>
            <a:r>
              <a:rPr lang="en-US" b="1" dirty="0" smtClean="0"/>
              <a:t>Hazardous </a:t>
            </a:r>
            <a:r>
              <a:rPr lang="en-US" b="1" dirty="0"/>
              <a:t>Weather Operations </a:t>
            </a:r>
            <a:r>
              <a:rPr lang="en-US" b="1" dirty="0" smtClean="0"/>
              <a:t>Plan </a:t>
            </a:r>
            <a:r>
              <a:rPr lang="en-US" dirty="0" smtClean="0"/>
              <a:t>template for each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BA7C8C-3554-4B6F-8E25-8E001D382255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Rhode Island Emergency Management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EMA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1955</TotalTime>
  <Words>770</Words>
  <Application>Microsoft Office PowerPoint</Application>
  <PresentationFormat>On-screen Show (4:3)</PresentationFormat>
  <Paragraphs>173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RIEMA Powerpoint Template</vt:lpstr>
      <vt:lpstr>StormReady Rhode Island Initiative</vt:lpstr>
      <vt:lpstr>Agenda</vt:lpstr>
      <vt:lpstr>Purpose</vt:lpstr>
      <vt:lpstr>What is the StormReady Program? </vt:lpstr>
      <vt:lpstr>What is the StormReady  Rhode Island Initiative? </vt:lpstr>
      <vt:lpstr>Goals</vt:lpstr>
      <vt:lpstr>Tangible Benefits</vt:lpstr>
      <vt:lpstr>How the SRRI Initiative Works</vt:lpstr>
      <vt:lpstr>How the SRRI Community Liaison assists Local EMDs</vt:lpstr>
      <vt:lpstr>How the Process Actually Works</vt:lpstr>
      <vt:lpstr>Insights</vt:lpstr>
      <vt:lpstr>Best Practices</vt:lpstr>
      <vt:lpstr>Best Practices</vt:lpstr>
      <vt:lpstr>Best Practices</vt:lpstr>
      <vt:lpstr>RI StormReady Communities</vt:lpstr>
      <vt:lpstr>PowerPoint Presentation</vt:lpstr>
      <vt:lpstr>Challenges</vt:lpstr>
      <vt:lpstr>Challenges</vt:lpstr>
      <vt:lpstr>Recommendations</vt:lpstr>
      <vt:lpstr>What’s Next?</vt:lpstr>
      <vt:lpstr>Questions   &amp;   Contact Information</vt:lpstr>
    </vt:vector>
  </TitlesOfParts>
  <Company>United States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tara.l.chicharro</dc:creator>
  <cp:lastModifiedBy>glennfield40@yahoo.com</cp:lastModifiedBy>
  <cp:revision>215</cp:revision>
  <cp:lastPrinted>2015-08-14T12:49:53Z</cp:lastPrinted>
  <dcterms:created xsi:type="dcterms:W3CDTF">2013-11-15T16:52:13Z</dcterms:created>
  <dcterms:modified xsi:type="dcterms:W3CDTF">2016-10-25T17:49:40Z</dcterms:modified>
</cp:coreProperties>
</file>