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60" r:id="rId3"/>
    <p:sldId id="327" r:id="rId4"/>
    <p:sldId id="334" r:id="rId5"/>
    <p:sldId id="337" r:id="rId6"/>
    <p:sldId id="338" r:id="rId7"/>
    <p:sldId id="339" r:id="rId8"/>
    <p:sldId id="335" r:id="rId9"/>
    <p:sldId id="336" r:id="rId10"/>
    <p:sldId id="323" r:id="rId11"/>
    <p:sldId id="326" r:id="rId12"/>
    <p:sldId id="341" r:id="rId13"/>
    <p:sldId id="328" r:id="rId14"/>
    <p:sldId id="340" r:id="rId15"/>
    <p:sldId id="329" r:id="rId16"/>
    <p:sldId id="330" r:id="rId17"/>
    <p:sldId id="331" r:id="rId18"/>
    <p:sldId id="332" r:id="rId19"/>
    <p:sldId id="333" r:id="rId20"/>
    <p:sldId id="324" r:id="rId21"/>
    <p:sldId id="325" r:id="rId22"/>
    <p:sldId id="275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5" r:id="rId34"/>
    <p:sldId id="296" r:id="rId35"/>
    <p:sldId id="297" r:id="rId36"/>
    <p:sldId id="298" r:id="rId37"/>
    <p:sldId id="299" r:id="rId38"/>
    <p:sldId id="300" r:id="rId39"/>
    <p:sldId id="305" r:id="rId40"/>
    <p:sldId id="306" r:id="rId41"/>
    <p:sldId id="307" r:id="rId42"/>
    <p:sldId id="304" r:id="rId43"/>
    <p:sldId id="301" r:id="rId44"/>
    <p:sldId id="302" r:id="rId45"/>
    <p:sldId id="303" r:id="rId46"/>
    <p:sldId id="309" r:id="rId47"/>
    <p:sldId id="310" r:id="rId48"/>
    <p:sldId id="311" r:id="rId49"/>
    <p:sldId id="312" r:id="rId50"/>
    <p:sldId id="313" r:id="rId51"/>
    <p:sldId id="315" r:id="rId52"/>
    <p:sldId id="316" r:id="rId53"/>
    <p:sldId id="317" r:id="rId54"/>
    <p:sldId id="320" r:id="rId55"/>
    <p:sldId id="322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200096"/>
    <a:srgbClr val="7B5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76"/>
  </p:normalViewPr>
  <p:slideViewPr>
    <p:cSldViewPr>
      <p:cViewPr>
        <p:scale>
          <a:sx n="95" d="100"/>
          <a:sy n="95" d="100"/>
        </p:scale>
        <p:origin x="-2082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localhost\Users\ryanhanrahan\Desktop\neus%20tornad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localhost\Users\ryanhanrahan\Desktop\neus%20tornad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VrotPrior</a:t>
            </a:r>
            <a:r>
              <a:rPr lang="en-US" baseline="0"/>
              <a:t> to Tornadogensis </a:t>
            </a:r>
            <a:r>
              <a:rPr lang="en-US"/>
              <a:t>(in knots)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strRef>
              <c:f>Sheet1!$G$3</c:f>
              <c:strCache>
                <c:ptCount val="1"/>
                <c:pt idx="0">
                  <c:v>Vrot (KTS) prior</c:v>
                </c:pt>
              </c:strCache>
            </c:strRef>
          </c:tx>
          <c:spPr>
            <a:ln w="25400" cap="rnd">
              <a:noFill/>
            </a:ln>
            <a:effectLst>
              <a:glow rad="139700">
                <a:schemeClr val="accent6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6">
                    <a:satMod val="175000"/>
                    <a:alpha val="25000"/>
                  </a:schemeClr>
                </a:glow>
              </a:effectLst>
            </c:spPr>
          </c:marker>
          <c:yVal>
            <c:numRef>
              <c:f>Sheet1!$G$4:$G$57</c:f>
              <c:numCache>
                <c:formatCode>General</c:formatCode>
                <c:ptCount val="54"/>
                <c:pt idx="2">
                  <c:v>31</c:v>
                </c:pt>
                <c:pt idx="3">
                  <c:v>17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17</c:v>
                </c:pt>
                <c:pt idx="10">
                  <c:v>48</c:v>
                </c:pt>
                <c:pt idx="13">
                  <c:v>25</c:v>
                </c:pt>
                <c:pt idx="14">
                  <c:v>17</c:v>
                </c:pt>
                <c:pt idx="15">
                  <c:v>25</c:v>
                </c:pt>
                <c:pt idx="16">
                  <c:v>18</c:v>
                </c:pt>
                <c:pt idx="17">
                  <c:v>26</c:v>
                </c:pt>
                <c:pt idx="19">
                  <c:v>41</c:v>
                </c:pt>
                <c:pt idx="20">
                  <c:v>25</c:v>
                </c:pt>
                <c:pt idx="21">
                  <c:v>35</c:v>
                </c:pt>
                <c:pt idx="22">
                  <c:v>22</c:v>
                </c:pt>
                <c:pt idx="24">
                  <c:v>21</c:v>
                </c:pt>
                <c:pt idx="26">
                  <c:v>35</c:v>
                </c:pt>
                <c:pt idx="27">
                  <c:v>35</c:v>
                </c:pt>
                <c:pt idx="30">
                  <c:v>29</c:v>
                </c:pt>
                <c:pt idx="31">
                  <c:v>25</c:v>
                </c:pt>
                <c:pt idx="32">
                  <c:v>28</c:v>
                </c:pt>
                <c:pt idx="33">
                  <c:v>15</c:v>
                </c:pt>
                <c:pt idx="34">
                  <c:v>30</c:v>
                </c:pt>
                <c:pt idx="35">
                  <c:v>17</c:v>
                </c:pt>
                <c:pt idx="36">
                  <c:v>33</c:v>
                </c:pt>
                <c:pt idx="37">
                  <c:v>27</c:v>
                </c:pt>
                <c:pt idx="38">
                  <c:v>22</c:v>
                </c:pt>
                <c:pt idx="39">
                  <c:v>26</c:v>
                </c:pt>
                <c:pt idx="40">
                  <c:v>23</c:v>
                </c:pt>
                <c:pt idx="42">
                  <c:v>24</c:v>
                </c:pt>
                <c:pt idx="44">
                  <c:v>22</c:v>
                </c:pt>
                <c:pt idx="46">
                  <c:v>33</c:v>
                </c:pt>
                <c:pt idx="47">
                  <c:v>34</c:v>
                </c:pt>
                <c:pt idx="48">
                  <c:v>30</c:v>
                </c:pt>
                <c:pt idx="49">
                  <c:v>27</c:v>
                </c:pt>
                <c:pt idx="50">
                  <c:v>25</c:v>
                </c:pt>
                <c:pt idx="51">
                  <c:v>19</c:v>
                </c:pt>
                <c:pt idx="52">
                  <c:v>25</c:v>
                </c:pt>
                <c:pt idx="53">
                  <c:v>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966912"/>
        <c:axId val="156968832"/>
      </c:scatterChart>
      <c:valAx>
        <c:axId val="1569669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crossAx val="156968832"/>
        <c:crosses val="autoZero"/>
        <c:crossBetween val="midCat"/>
      </c:valAx>
      <c:valAx>
        <c:axId val="15696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9669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Maximum Vrot (in knots)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strRef>
              <c:f>Sheet1!$H$3</c:f>
              <c:strCache>
                <c:ptCount val="1"/>
                <c:pt idx="0">
                  <c:v>Vrot (KTS) max</c:v>
                </c:pt>
              </c:strCache>
            </c:strRef>
          </c:tx>
          <c:spPr>
            <a:ln w="25400" cap="rnd">
              <a:noFill/>
            </a:ln>
            <a:effectLst>
              <a:glow rad="139700">
                <a:schemeClr val="accent6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6">
                    <a:satMod val="175000"/>
                    <a:alpha val="25000"/>
                  </a:schemeClr>
                </a:glow>
              </a:effectLst>
            </c:spPr>
          </c:marker>
          <c:dPt>
            <c:idx val="52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1"/>
                  </a:solidFill>
                </a:ln>
                <a:effectLst>
                  <a:glow rad="63500">
                    <a:schemeClr val="accent6">
                      <a:satMod val="175000"/>
                      <a:alpha val="25000"/>
                    </a:schemeClr>
                  </a:glow>
                </a:effectLst>
              </c:spPr>
            </c:marker>
            <c:bubble3D val="0"/>
          </c:dPt>
          <c:yVal>
            <c:numRef>
              <c:f>Sheet1!$H$4:$H$57</c:f>
              <c:numCache>
                <c:formatCode>General</c:formatCode>
                <c:ptCount val="54"/>
                <c:pt idx="2">
                  <c:v>34</c:v>
                </c:pt>
                <c:pt idx="3">
                  <c:v>27</c:v>
                </c:pt>
                <c:pt idx="4">
                  <c:v>35</c:v>
                </c:pt>
                <c:pt idx="5">
                  <c:v>26</c:v>
                </c:pt>
                <c:pt idx="6">
                  <c:v>28</c:v>
                </c:pt>
                <c:pt idx="7">
                  <c:v>20</c:v>
                </c:pt>
                <c:pt idx="8">
                  <c:v>33</c:v>
                </c:pt>
                <c:pt idx="10">
                  <c:v>49</c:v>
                </c:pt>
                <c:pt idx="11">
                  <c:v>40</c:v>
                </c:pt>
                <c:pt idx="12">
                  <c:v>37</c:v>
                </c:pt>
                <c:pt idx="13">
                  <c:v>40</c:v>
                </c:pt>
                <c:pt idx="14">
                  <c:v>26</c:v>
                </c:pt>
                <c:pt idx="15">
                  <c:v>20</c:v>
                </c:pt>
                <c:pt idx="16">
                  <c:v>18</c:v>
                </c:pt>
                <c:pt idx="17">
                  <c:v>32</c:v>
                </c:pt>
                <c:pt idx="19">
                  <c:v>46</c:v>
                </c:pt>
                <c:pt idx="20">
                  <c:v>27</c:v>
                </c:pt>
                <c:pt idx="21">
                  <c:v>40</c:v>
                </c:pt>
                <c:pt idx="22">
                  <c:v>46</c:v>
                </c:pt>
                <c:pt idx="24">
                  <c:v>21</c:v>
                </c:pt>
                <c:pt idx="26">
                  <c:v>63</c:v>
                </c:pt>
                <c:pt idx="27">
                  <c:v>35</c:v>
                </c:pt>
                <c:pt idx="30">
                  <c:v>27</c:v>
                </c:pt>
                <c:pt idx="31">
                  <c:v>23</c:v>
                </c:pt>
                <c:pt idx="32">
                  <c:v>32</c:v>
                </c:pt>
                <c:pt idx="33">
                  <c:v>9</c:v>
                </c:pt>
                <c:pt idx="34">
                  <c:v>30</c:v>
                </c:pt>
                <c:pt idx="35">
                  <c:v>15</c:v>
                </c:pt>
                <c:pt idx="36">
                  <c:v>42</c:v>
                </c:pt>
                <c:pt idx="37">
                  <c:v>27</c:v>
                </c:pt>
                <c:pt idx="38">
                  <c:v>28</c:v>
                </c:pt>
                <c:pt idx="39">
                  <c:v>29</c:v>
                </c:pt>
                <c:pt idx="40">
                  <c:v>30</c:v>
                </c:pt>
                <c:pt idx="41">
                  <c:v>18</c:v>
                </c:pt>
                <c:pt idx="42">
                  <c:v>24</c:v>
                </c:pt>
                <c:pt idx="44">
                  <c:v>22</c:v>
                </c:pt>
                <c:pt idx="46">
                  <c:v>33</c:v>
                </c:pt>
                <c:pt idx="47">
                  <c:v>34</c:v>
                </c:pt>
                <c:pt idx="48">
                  <c:v>27</c:v>
                </c:pt>
                <c:pt idx="49">
                  <c:v>31</c:v>
                </c:pt>
                <c:pt idx="50">
                  <c:v>25</c:v>
                </c:pt>
                <c:pt idx="51">
                  <c:v>29</c:v>
                </c:pt>
                <c:pt idx="52">
                  <c:v>38</c:v>
                </c:pt>
                <c:pt idx="53">
                  <c:v>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700032"/>
        <c:axId val="156701824"/>
      </c:scatterChart>
      <c:valAx>
        <c:axId val="1567000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crossAx val="156701824"/>
        <c:crosses val="autoZero"/>
        <c:crossBetween val="midCat"/>
      </c:valAx>
      <c:valAx>
        <c:axId val="15670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700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DD036-EE47-8E41-BCAB-8D1091B74E50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3D7CD-FA9D-5F4B-A6AE-5B4880CEB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3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to change</a:t>
            </a:r>
            <a:r>
              <a:rPr lang="en-US" baseline="0" dirty="0" smtClean="0"/>
              <a:t> rotational vs convergent signatures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3D7CD-FA9D-5F4B-A6AE-5B4880CEBA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2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in</a:t>
            </a:r>
            <a:r>
              <a:rPr lang="en-US" baseline="0" dirty="0" smtClean="0"/>
              <a:t> the WDTB schematic of dual pol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3D7CD-FA9D-5F4B-A6AE-5B4880CEBA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52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3D7CD-FA9D-5F4B-A6AE-5B4880CEBA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C0DC-4FE3-4EF8-80F7-5225F383AC0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9B96-7AD1-497B-B673-3E772A09B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C0DC-4FE3-4EF8-80F7-5225F383AC0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9B96-7AD1-497B-B673-3E772A09B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0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C0DC-4FE3-4EF8-80F7-5225F383AC0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9B96-7AD1-497B-B673-3E772A09B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0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C0DC-4FE3-4EF8-80F7-5225F383AC0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9B96-7AD1-497B-B673-3E772A09B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4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C0DC-4FE3-4EF8-80F7-5225F383AC0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9B96-7AD1-497B-B673-3E772A09B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6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C0DC-4FE3-4EF8-80F7-5225F383AC0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9B96-7AD1-497B-B673-3E772A09B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4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C0DC-4FE3-4EF8-80F7-5225F383AC0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9B96-7AD1-497B-B673-3E772A09B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0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C0DC-4FE3-4EF8-80F7-5225F383AC0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9B96-7AD1-497B-B673-3E772A09B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7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C0DC-4FE3-4EF8-80F7-5225F383AC0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9B96-7AD1-497B-B673-3E772A09B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5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C0DC-4FE3-4EF8-80F7-5225F383AC0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9B96-7AD1-497B-B673-3E772A09B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C0DC-4FE3-4EF8-80F7-5225F383AC0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9B96-7AD1-497B-B673-3E772A09B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8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FC0DC-4FE3-4EF8-80F7-5225F383AC0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49B96-7AD1-497B-B673-3E772A09B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9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Northeast US Tornadoes and</a:t>
            </a:r>
            <a:b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Tornado Debris Signatures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467600" cy="2514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Ryan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Hanrahan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/ WVIT-TV 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NBC Connecticut</a:t>
            </a:r>
          </a:p>
          <a:p>
            <a:endParaRPr lang="en-US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Southern New England Weather Conference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October 29, 2016</a:t>
            </a:r>
            <a:endParaRPr lang="en-US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32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Dual Pol Radar?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40506" y="1219200"/>
            <a:ext cx="3124200" cy="5410200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Radar sends out 2 pulses – a horizontal and a vertical pulse.</a:t>
            </a:r>
          </a:p>
          <a:p>
            <a:r>
              <a:rPr lang="en-US" dirty="0" smtClean="0"/>
              <a:t>This allows us to determine size, shape and variety of targets. </a:t>
            </a:r>
          </a:p>
          <a:p>
            <a:r>
              <a:rPr lang="en-US" dirty="0" smtClean="0"/>
              <a:t>We can also discriminate between meteorological and non-meteorological targets.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5632029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6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a Tornado Debris Signature?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67200" y="1581339"/>
            <a:ext cx="4114800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Large variability in shapes of tornado debris produces a unique signature on dual pol radar. </a:t>
            </a:r>
          </a:p>
          <a:p>
            <a:r>
              <a:rPr lang="en-US" dirty="0" smtClean="0"/>
              <a:t>Tornado debris also “tumbles” through the air as it falls. This tumbling motion makes the radar think it is detecting a spherical object.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401697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a Tornado Debris Signature?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67200" y="1581339"/>
            <a:ext cx="4114800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TDS can be used as confirmation a tornado is occurring – it’s as good as a spotter report!</a:t>
            </a:r>
          </a:p>
          <a:p>
            <a:r>
              <a:rPr lang="en-US" dirty="0" smtClean="0"/>
              <a:t>A TDS can’t give lead time – once a TDS has appeared the tornado is already doing damage.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401697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8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TDS Detection – Step By Step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5562600" cy="5487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847" y="3584413"/>
            <a:ext cx="1224053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Reflectivity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18865" y="3584413"/>
            <a:ext cx="92679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Velocity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18865" y="3953745"/>
            <a:ext cx="559769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ZDR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78372" y="3962710"/>
            <a:ext cx="43152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CC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938746" y="1206637"/>
            <a:ext cx="3129053" cy="5499583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I like using 4-panel radar charts on GR2Analyst.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You need reflectivity, velocity, and correlation coefficient. In my 4</a:t>
            </a:r>
            <a:r>
              <a:rPr lang="en-US" baseline="30000" dirty="0" smtClean="0"/>
              <a:t>th</a:t>
            </a:r>
            <a:r>
              <a:rPr lang="en-US" dirty="0" smtClean="0"/>
              <a:t> panel I use either differential reflectivity or normalized rotation.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Radarscope works too – but it can be tricky.</a:t>
            </a:r>
          </a:p>
        </p:txBody>
      </p:sp>
    </p:spTree>
    <p:extLst>
      <p:ext uri="{BB962C8B-B14F-4D97-AF65-F5344CB8AC3E}">
        <p14:creationId xmlns:p14="http://schemas.microsoft.com/office/powerpoint/2010/main" val="10281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TDS Detection – Step #1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19600" y="1905001"/>
            <a:ext cx="4114800" cy="4495800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Using Storm Relative Velocity identify an area of rotation - Strong inbound velocity next to strong outbound velocity.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This tells you that a storm is rotating/has a </a:t>
            </a:r>
            <a:r>
              <a:rPr lang="en-US" dirty="0" err="1" smtClean="0"/>
              <a:t>mesocyclone</a:t>
            </a:r>
            <a:r>
              <a:rPr lang="en-US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4016979" cy="3962400"/>
          </a:xfrm>
          <a:prstGeom prst="rect">
            <a:avLst/>
          </a:prstGeom>
        </p:spPr>
      </p:pic>
      <p:sp>
        <p:nvSpPr>
          <p:cNvPr id="3" name="Donut 2"/>
          <p:cNvSpPr/>
          <p:nvPr/>
        </p:nvSpPr>
        <p:spPr>
          <a:xfrm>
            <a:off x="2304724" y="2133600"/>
            <a:ext cx="1828796" cy="1936375"/>
          </a:xfrm>
          <a:prstGeom prst="donut">
            <a:avLst>
              <a:gd name="adj" fmla="val 719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4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TDS Detection – Step #2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19600" y="1905000"/>
            <a:ext cx="4114800" cy="26858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Confirm there </a:t>
            </a:r>
            <a:r>
              <a:rPr lang="en-US" smtClean="0"/>
              <a:t>is sufficient reflectivity </a:t>
            </a:r>
            <a:r>
              <a:rPr lang="en-US" dirty="0" smtClean="0"/>
              <a:t>(Z &gt;30 </a:t>
            </a:r>
            <a:r>
              <a:rPr lang="en-US" dirty="0" err="1" smtClean="0"/>
              <a:t>dbz</a:t>
            </a:r>
            <a:r>
              <a:rPr lang="en-US" dirty="0" smtClean="0"/>
              <a:t>) co-located with the low level </a:t>
            </a:r>
            <a:r>
              <a:rPr lang="en-US" dirty="0" err="1" smtClean="0"/>
              <a:t>mesocyclone</a:t>
            </a:r>
            <a:r>
              <a:rPr lang="en-US" dirty="0" smtClean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4016979" cy="3962400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3048000" y="2895600"/>
            <a:ext cx="552120" cy="488575"/>
          </a:xfrm>
          <a:prstGeom prst="donut">
            <a:avLst>
              <a:gd name="adj" fmla="val 719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1048080" y="2895599"/>
            <a:ext cx="552120" cy="488575"/>
          </a:xfrm>
          <a:prstGeom prst="donut">
            <a:avLst>
              <a:gd name="adj" fmla="val 719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TDS Detection – Step #3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67200" y="1581339"/>
            <a:ext cx="4114800" cy="20762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Correlation Coefficient tells us how similar target are to one another</a:t>
            </a:r>
            <a:r>
              <a:rPr lang="en-US" smtClean="0"/>
              <a:t>. 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4016979" cy="3962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280646" y="3886200"/>
            <a:ext cx="4863353" cy="1981200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Steady rain/snow     CC = 0.95-1.0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Rain &amp; Melting Hail  CC = 0.9-1.0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800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Biological Scatters  CC – 0.5-0.9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800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Tornado debris	 CC &lt;0.9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800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800" dirty="0" smtClean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8" name="Donut 7"/>
          <p:cNvSpPr/>
          <p:nvPr/>
        </p:nvSpPr>
        <p:spPr>
          <a:xfrm>
            <a:off x="3048000" y="2895600"/>
            <a:ext cx="552120" cy="488575"/>
          </a:xfrm>
          <a:prstGeom prst="donut">
            <a:avLst>
              <a:gd name="adj" fmla="val 719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1048080" y="2895599"/>
            <a:ext cx="552120" cy="488575"/>
          </a:xfrm>
          <a:prstGeom prst="donut">
            <a:avLst>
              <a:gd name="adj" fmla="val 719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1048080" y="4876800"/>
            <a:ext cx="552120" cy="488575"/>
          </a:xfrm>
          <a:prstGeom prst="donut">
            <a:avLst>
              <a:gd name="adj" fmla="val 719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TDS Detection – Step #3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67200" y="1581339"/>
            <a:ext cx="4114800" cy="45908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Look for relatively reduced CC coincident with reflectivity and rotation. CC &lt; 0.9 is a good guideline to use. CC can drop to &lt;0.5 in some cases.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Also – look for temporal and vertical continuity!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4016979" cy="3962400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3048000" y="2895600"/>
            <a:ext cx="552120" cy="488575"/>
          </a:xfrm>
          <a:prstGeom prst="donut">
            <a:avLst>
              <a:gd name="adj" fmla="val 719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1048080" y="2895599"/>
            <a:ext cx="552120" cy="488575"/>
          </a:xfrm>
          <a:prstGeom prst="donut">
            <a:avLst>
              <a:gd name="adj" fmla="val 719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1048080" y="4876800"/>
            <a:ext cx="552120" cy="488575"/>
          </a:xfrm>
          <a:prstGeom prst="donut">
            <a:avLst>
              <a:gd name="adj" fmla="val 719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TDS Detection – Step #4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67200" y="1581339"/>
            <a:ext cx="4114800" cy="45908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Look for differential reflectivity (ZDR) near 0.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ZDR tells us the shape of echoes and the radar thinks tumbling debris is spherical - so it should be seeing equal horizontal and vertical returns.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This is not necessary but gives you a nice confidence boost!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4016979" cy="3962400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3048000" y="2895600"/>
            <a:ext cx="552120" cy="488575"/>
          </a:xfrm>
          <a:prstGeom prst="donut">
            <a:avLst>
              <a:gd name="adj" fmla="val 719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1048080" y="2895599"/>
            <a:ext cx="552120" cy="488575"/>
          </a:xfrm>
          <a:prstGeom prst="donut">
            <a:avLst>
              <a:gd name="adj" fmla="val 719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1048080" y="4876800"/>
            <a:ext cx="552120" cy="488575"/>
          </a:xfrm>
          <a:prstGeom prst="donut">
            <a:avLst>
              <a:gd name="adj" fmla="val 719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3048000" y="4876799"/>
            <a:ext cx="552120" cy="488575"/>
          </a:xfrm>
          <a:prstGeom prst="donut">
            <a:avLst>
              <a:gd name="adj" fmla="val 719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TDS Detection – Biggest Mistake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1518" y="1143001"/>
            <a:ext cx="2819400" cy="5548000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The inflow region!!!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CC is typically very low in a storm’s inflow region. Bugs, birds, dust and so on get sucked into a storm’s updraft.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Make sure low CC is associated with rotation AND sufficient reflectivity.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5586210" cy="5548001"/>
          </a:xfrm>
          <a:prstGeom prst="rect">
            <a:avLst/>
          </a:prstGeom>
        </p:spPr>
      </p:pic>
      <p:sp>
        <p:nvSpPr>
          <p:cNvPr id="8" name="Donut 7"/>
          <p:cNvSpPr/>
          <p:nvPr/>
        </p:nvSpPr>
        <p:spPr>
          <a:xfrm>
            <a:off x="4114800" y="2286000"/>
            <a:ext cx="552120" cy="488575"/>
          </a:xfrm>
          <a:prstGeom prst="donut">
            <a:avLst>
              <a:gd name="adj" fmla="val 719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1343520" y="2317376"/>
            <a:ext cx="552120" cy="488575"/>
          </a:xfrm>
          <a:prstGeom prst="donut">
            <a:avLst>
              <a:gd name="adj" fmla="val 719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1343520" y="5181600"/>
            <a:ext cx="552120" cy="488575"/>
          </a:xfrm>
          <a:prstGeom prst="donut">
            <a:avLst>
              <a:gd name="adj" fmla="val 719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&quot;No&quot; Symbol 2"/>
          <p:cNvSpPr/>
          <p:nvPr/>
        </p:nvSpPr>
        <p:spPr>
          <a:xfrm>
            <a:off x="1831695" y="4560794"/>
            <a:ext cx="999960" cy="869575"/>
          </a:xfrm>
          <a:prstGeom prst="noSmoking">
            <a:avLst>
              <a:gd name="adj" fmla="val 462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8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About Tornadoes in the NE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4800600"/>
          </a:xfrm>
          <a:solidFill>
            <a:srgbClr val="200096">
              <a:alpha val="25098"/>
            </a:srgbClr>
          </a:solidFill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Since the dual-pol WSR-88d upgrade in 2012 there have been 54 tornadoes in New York, New Jersey and New England. </a:t>
            </a:r>
          </a:p>
          <a:p>
            <a:endParaRPr lang="en-US" dirty="0" smtClean="0"/>
          </a:p>
          <a:p>
            <a:r>
              <a:rPr lang="en-US" dirty="0" smtClean="0"/>
              <a:t>Tornadoes are relatively rare but can be destructive and deadly (1953, 1979, 1989, 2011, etc.)</a:t>
            </a:r>
          </a:p>
          <a:p>
            <a:endParaRPr lang="en-US" dirty="0"/>
          </a:p>
          <a:p>
            <a:r>
              <a:rPr lang="en-US" dirty="0" smtClean="0"/>
              <a:t>Communicating the risk and danger posed by tornadoes can be challenging here since they don’t happen with great regularity.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88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TDS Cheat Sheet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67200" y="1581339"/>
            <a:ext cx="4114800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Reflectivity (&gt;35 </a:t>
            </a:r>
            <a:r>
              <a:rPr lang="en-US" dirty="0" err="1" smtClean="0"/>
              <a:t>dBZ</a:t>
            </a:r>
            <a:r>
              <a:rPr lang="en-US" dirty="0" smtClean="0"/>
              <a:t>)</a:t>
            </a:r>
          </a:p>
          <a:p>
            <a:r>
              <a:rPr lang="en-US" dirty="0" smtClean="0"/>
              <a:t> CC &lt; 0.90</a:t>
            </a:r>
          </a:p>
          <a:p>
            <a:r>
              <a:rPr lang="en-US" dirty="0" smtClean="0"/>
              <a:t>ZDR near 0 (not necessary but adds confidence)</a:t>
            </a:r>
          </a:p>
          <a:p>
            <a:r>
              <a:rPr lang="en-US" dirty="0" smtClean="0"/>
              <a:t>ALL COINCIDENT WITH STRONG ROTATION/TVS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401697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5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 US Tornado Debris Signatures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67200" y="1581339"/>
            <a:ext cx="4114800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Out of 54 tornadoes since 2012</a:t>
            </a:r>
            <a:r>
              <a:rPr lang="is-IS" dirty="0" smtClean="0"/>
              <a:t>…</a:t>
            </a:r>
          </a:p>
          <a:p>
            <a:endParaRPr lang="is-IS" dirty="0"/>
          </a:p>
          <a:p>
            <a:r>
              <a:rPr lang="en-US" dirty="0" smtClean="0"/>
              <a:t>14 have produced debris signatures or 26%!!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401697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8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Schenectady County NY 5/29/13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5586216" cy="554800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77284" y="1295400"/>
            <a:ext cx="2209800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48 knots </a:t>
            </a:r>
            <a:r>
              <a:rPr lang="en-US" dirty="0" err="1" smtClean="0"/>
              <a:t>Vrot</a:t>
            </a:r>
            <a:r>
              <a:rPr lang="en-US" dirty="0" smtClean="0"/>
              <a:t> around time of </a:t>
            </a:r>
            <a:r>
              <a:rPr lang="en-US" dirty="0" err="1" smtClean="0"/>
              <a:t>tgen</a:t>
            </a:r>
            <a:endParaRPr lang="is-IS" dirty="0" smtClean="0"/>
          </a:p>
          <a:p>
            <a:endParaRPr lang="is-IS" dirty="0"/>
          </a:p>
          <a:p>
            <a:r>
              <a:rPr lang="en-US" dirty="0" smtClean="0"/>
              <a:t>TDS? Probably (CC 0.80-0.85) with Z ~ 35 </a:t>
            </a:r>
            <a:r>
              <a:rPr lang="en-US" dirty="0" err="1" smtClean="0"/>
              <a:t>dbz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1000ft ARL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09813" y="6138743"/>
            <a:ext cx="1905000" cy="53881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2242 UTC</a:t>
            </a:r>
          </a:p>
        </p:txBody>
      </p:sp>
    </p:spTree>
    <p:extLst>
      <p:ext uri="{BB962C8B-B14F-4D97-AF65-F5344CB8AC3E}">
        <p14:creationId xmlns:p14="http://schemas.microsoft.com/office/powerpoint/2010/main" val="17177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Schenectady County NY 5/29/13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5586216" cy="554800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77284" y="1295400"/>
            <a:ext cx="2209800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Clearer TDS at this point. </a:t>
            </a:r>
            <a:endParaRPr lang="is-IS" dirty="0" smtClean="0"/>
          </a:p>
          <a:p>
            <a:endParaRPr lang="is-IS" dirty="0"/>
          </a:p>
          <a:p>
            <a:r>
              <a:rPr lang="en-US" dirty="0" smtClean="0"/>
              <a:t>Rotation remains broad but strong (NROT not shown up to 1.36)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09813" y="6138743"/>
            <a:ext cx="1905000" cy="53881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2247 UTC</a:t>
            </a:r>
          </a:p>
        </p:txBody>
      </p:sp>
    </p:spTree>
    <p:extLst>
      <p:ext uri="{BB962C8B-B14F-4D97-AF65-F5344CB8AC3E}">
        <p14:creationId xmlns:p14="http://schemas.microsoft.com/office/powerpoint/2010/main" val="18239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Schenectady County NY 5/29/13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5586215" cy="554800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77284" y="1295400"/>
            <a:ext cx="2433316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Couplet tightens dramatically. </a:t>
            </a:r>
            <a:r>
              <a:rPr lang="en-US" dirty="0" err="1" smtClean="0"/>
              <a:t>Vrot</a:t>
            </a:r>
            <a:r>
              <a:rPr lang="en-US" dirty="0" smtClean="0"/>
              <a:t> 49 knots. </a:t>
            </a:r>
            <a:endParaRPr lang="is-IS" dirty="0" smtClean="0"/>
          </a:p>
          <a:p>
            <a:endParaRPr lang="is-IS" dirty="0"/>
          </a:p>
          <a:p>
            <a:r>
              <a:rPr lang="en-US" dirty="0" smtClean="0"/>
              <a:t>EF-2 damage in the town of </a:t>
            </a:r>
            <a:r>
              <a:rPr lang="en-US" dirty="0" err="1" smtClean="0"/>
              <a:t>Mariaville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Weak TDS still visible.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09813" y="6138743"/>
            <a:ext cx="1905000" cy="53881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2252 UTC</a:t>
            </a:r>
          </a:p>
        </p:txBody>
      </p:sp>
    </p:spTree>
    <p:extLst>
      <p:ext uri="{BB962C8B-B14F-4D97-AF65-F5344CB8AC3E}">
        <p14:creationId xmlns:p14="http://schemas.microsoft.com/office/powerpoint/2010/main" val="4015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Schenectady County NY 5/29/13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5586215" cy="554800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77284" y="1295400"/>
            <a:ext cx="2357116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Much more impressive TDS after tornado hits </a:t>
            </a:r>
            <a:r>
              <a:rPr lang="en-US" dirty="0" err="1" smtClean="0"/>
              <a:t>Mariaville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TDS clear up through 6200 </a:t>
            </a:r>
            <a:r>
              <a:rPr lang="en-US" dirty="0" err="1" smtClean="0"/>
              <a:t>ft</a:t>
            </a:r>
            <a:r>
              <a:rPr lang="en-US" dirty="0" smtClean="0"/>
              <a:t> ARL.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09813" y="6138743"/>
            <a:ext cx="1905000" cy="53881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2257 UTC</a:t>
            </a:r>
          </a:p>
        </p:txBody>
      </p:sp>
    </p:spTree>
    <p:extLst>
      <p:ext uri="{BB962C8B-B14F-4D97-AF65-F5344CB8AC3E}">
        <p14:creationId xmlns:p14="http://schemas.microsoft.com/office/powerpoint/2010/main" val="164486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Schoharie County NY 5/29/13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5586214" cy="554800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77284" y="1295400"/>
            <a:ext cx="2509516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 rotation detected on radar prior to </a:t>
            </a:r>
            <a:r>
              <a:rPr lang="en-US" dirty="0" err="1" smtClean="0"/>
              <a:t>tgen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Pretty blah looking storm.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09813" y="6138743"/>
            <a:ext cx="1905000" cy="53881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2252 UTC</a:t>
            </a:r>
          </a:p>
        </p:txBody>
      </p:sp>
    </p:spTree>
    <p:extLst>
      <p:ext uri="{BB962C8B-B14F-4D97-AF65-F5344CB8AC3E}">
        <p14:creationId xmlns:p14="http://schemas.microsoft.com/office/powerpoint/2010/main" val="2119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Schoharie County NY 5/29/13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5586214" cy="554800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77284" y="1295400"/>
            <a:ext cx="2357116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 minutes later</a:t>
            </a:r>
            <a:r>
              <a:rPr lang="is-IS" dirty="0" smtClean="0"/>
              <a:t>… whoa!</a:t>
            </a:r>
          </a:p>
          <a:p>
            <a:r>
              <a:rPr lang="is-IS" dirty="0" smtClean="0"/>
              <a:t>40 knots of Vrot (40 inbound, 40 outbound) </a:t>
            </a:r>
          </a:p>
          <a:p>
            <a:r>
              <a:rPr lang="is-IS" dirty="0" smtClean="0"/>
              <a:t>No TDS</a:t>
            </a: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09813" y="6138743"/>
            <a:ext cx="1905000" cy="53881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2257 UTC</a:t>
            </a:r>
          </a:p>
        </p:txBody>
      </p:sp>
    </p:spTree>
    <p:extLst>
      <p:ext uri="{BB962C8B-B14F-4D97-AF65-F5344CB8AC3E}">
        <p14:creationId xmlns:p14="http://schemas.microsoft.com/office/powerpoint/2010/main" val="160831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Schoharie County NY 5/29/13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5586214" cy="554800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77284" y="1295400"/>
            <a:ext cx="2357116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Clear TDS</a:t>
            </a:r>
            <a:endParaRPr lang="en-US" dirty="0"/>
          </a:p>
          <a:p>
            <a:r>
              <a:rPr lang="en-US" dirty="0" smtClean="0"/>
              <a:t>Tornado has lifted by this point.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09813" y="6138743"/>
            <a:ext cx="1905000" cy="53881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2302 UTC</a:t>
            </a:r>
          </a:p>
        </p:txBody>
      </p:sp>
    </p:spTree>
    <p:extLst>
      <p:ext uri="{BB962C8B-B14F-4D97-AF65-F5344CB8AC3E}">
        <p14:creationId xmlns:p14="http://schemas.microsoft.com/office/powerpoint/2010/main" val="177132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Schoharie County NY 5/29/13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5586213" cy="554800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77284" y="1295400"/>
            <a:ext cx="2357116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TDS signature less impressive.</a:t>
            </a:r>
          </a:p>
          <a:p>
            <a:r>
              <a:rPr lang="en-US" dirty="0" smtClean="0"/>
              <a:t>Max height of lofted debris around 3400 </a:t>
            </a:r>
            <a:r>
              <a:rPr lang="en-US" dirty="0" err="1" smtClean="0"/>
              <a:t>ft</a:t>
            </a:r>
            <a:r>
              <a:rPr lang="en-US" dirty="0" smtClean="0"/>
              <a:t> ARL.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09813" y="6138743"/>
            <a:ext cx="1905000" cy="53881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2307 UTC</a:t>
            </a:r>
          </a:p>
        </p:txBody>
      </p:sp>
    </p:spTree>
    <p:extLst>
      <p:ext uri="{BB962C8B-B14F-4D97-AF65-F5344CB8AC3E}">
        <p14:creationId xmlns:p14="http://schemas.microsoft.com/office/powerpoint/2010/main" val="14456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Doppler Radar &amp; Tornadoes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67200" y="1581339"/>
            <a:ext cx="4114800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Doppler radar allows us to determine the radial velocity of targets (rain, hail, etc.)</a:t>
            </a:r>
            <a:endParaRPr lang="en-US" dirty="0"/>
          </a:p>
          <a:p>
            <a:r>
              <a:rPr lang="en-US" dirty="0" smtClean="0"/>
              <a:t>Strong inbound velocities next to strong outbound velocities suggest rotation or spin of a thunderstorm.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401697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Fairfield County CT 7/1/13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5586213" cy="554800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77284" y="1295400"/>
            <a:ext cx="2661916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Borderline case! </a:t>
            </a:r>
          </a:p>
          <a:p>
            <a:r>
              <a:rPr lang="en-US" dirty="0" smtClean="0"/>
              <a:t>At time of touchdown </a:t>
            </a:r>
            <a:r>
              <a:rPr lang="en-US" dirty="0" err="1" smtClean="0"/>
              <a:t>Vrot</a:t>
            </a:r>
            <a:r>
              <a:rPr lang="en-US" dirty="0" smtClean="0"/>
              <a:t> of 26 knots (close to median value of all tornadoes).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09813" y="6138743"/>
            <a:ext cx="1905000" cy="53881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1456 UTC</a:t>
            </a:r>
          </a:p>
        </p:txBody>
      </p:sp>
    </p:spTree>
    <p:extLst>
      <p:ext uri="{BB962C8B-B14F-4D97-AF65-F5344CB8AC3E}">
        <p14:creationId xmlns:p14="http://schemas.microsoft.com/office/powerpoint/2010/main" val="2563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Fairfield County CT 7/1/13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5586212" cy="554800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77284" y="1295400"/>
            <a:ext cx="2661916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Tornado still on the ground. </a:t>
            </a:r>
          </a:p>
          <a:p>
            <a:r>
              <a:rPr lang="en-US" dirty="0" smtClean="0"/>
              <a:t>3.7 miles, 10 minutes. </a:t>
            </a:r>
          </a:p>
          <a:p>
            <a:r>
              <a:rPr lang="en-US" dirty="0" smtClean="0"/>
              <a:t>EF-0 damage.</a:t>
            </a:r>
          </a:p>
          <a:p>
            <a:r>
              <a:rPr lang="en-US" dirty="0" smtClean="0"/>
              <a:t>Slight CC depression (0.90 with couplet)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09813" y="6138743"/>
            <a:ext cx="1905000" cy="53881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1500 UTC</a:t>
            </a:r>
          </a:p>
        </p:txBody>
      </p:sp>
    </p:spTree>
    <p:extLst>
      <p:ext uri="{BB962C8B-B14F-4D97-AF65-F5344CB8AC3E}">
        <p14:creationId xmlns:p14="http://schemas.microsoft.com/office/powerpoint/2010/main" val="942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Fairfield County CT 7/1/13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5586212" cy="554800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77284" y="1295400"/>
            <a:ext cx="2661916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TDS visible here – CC 0.85-0.90 along with ZDR near zero. </a:t>
            </a:r>
          </a:p>
          <a:p>
            <a:r>
              <a:rPr lang="en-US" dirty="0" smtClean="0"/>
              <a:t>Only a few pixels – but coincident with damage path.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09813" y="6138743"/>
            <a:ext cx="1905000" cy="53881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1504 UTC</a:t>
            </a:r>
          </a:p>
        </p:txBody>
      </p:sp>
    </p:spTree>
    <p:extLst>
      <p:ext uri="{BB962C8B-B14F-4D97-AF65-F5344CB8AC3E}">
        <p14:creationId xmlns:p14="http://schemas.microsoft.com/office/powerpoint/2010/main" val="1099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Schenectady/Albany County NY 5/22/14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5586210" cy="554800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43410" y="1295400"/>
            <a:ext cx="2795790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40 knots of </a:t>
            </a:r>
            <a:r>
              <a:rPr lang="en-US" dirty="0" err="1" smtClean="0"/>
              <a:t>Vrot</a:t>
            </a:r>
            <a:r>
              <a:rPr lang="en-US" dirty="0" smtClean="0"/>
              <a:t> at time of </a:t>
            </a:r>
            <a:r>
              <a:rPr lang="en-US" dirty="0" err="1" smtClean="0"/>
              <a:t>tgen</a:t>
            </a:r>
            <a:r>
              <a:rPr lang="en-US" dirty="0"/>
              <a:t> </a:t>
            </a:r>
            <a:r>
              <a:rPr lang="en-US" dirty="0" smtClean="0"/>
              <a:t>– well above median of all cases.</a:t>
            </a:r>
          </a:p>
          <a:p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09813" y="6138743"/>
            <a:ext cx="1905000" cy="53881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1933 UTC</a:t>
            </a:r>
          </a:p>
        </p:txBody>
      </p:sp>
    </p:spTree>
    <p:extLst>
      <p:ext uri="{BB962C8B-B14F-4D97-AF65-F5344CB8AC3E}">
        <p14:creationId xmlns:p14="http://schemas.microsoft.com/office/powerpoint/2010/main" val="6035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Schenectady/Albany County NY 5/22/14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5586210" cy="5548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43410" y="1295400"/>
            <a:ext cx="2795790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Rotation tightens significantly. </a:t>
            </a:r>
          </a:p>
          <a:p>
            <a:r>
              <a:rPr lang="en-US" dirty="0" smtClean="0"/>
              <a:t>Classic “hook echo” on reflectivity.</a:t>
            </a:r>
          </a:p>
          <a:p>
            <a:r>
              <a:rPr lang="en-US" dirty="0" smtClean="0"/>
              <a:t>Only ~800ft ARL.</a:t>
            </a:r>
          </a:p>
          <a:p>
            <a:r>
              <a:rPr lang="en-US" dirty="0" smtClean="0"/>
              <a:t>Low CC likely hail falling through updraft.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09813" y="6138743"/>
            <a:ext cx="1905000" cy="53881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1938 UTC</a:t>
            </a:r>
          </a:p>
        </p:txBody>
      </p:sp>
    </p:spTree>
    <p:extLst>
      <p:ext uri="{BB962C8B-B14F-4D97-AF65-F5344CB8AC3E}">
        <p14:creationId xmlns:p14="http://schemas.microsoft.com/office/powerpoint/2010/main" val="13273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Schenectady/Albany County NY 5/22/14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5586209" cy="5548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43410" y="1295400"/>
            <a:ext cx="2795790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Signal dominated still by hail. </a:t>
            </a:r>
          </a:p>
          <a:p>
            <a:r>
              <a:rPr lang="en-US" dirty="0" smtClean="0"/>
              <a:t>Arc of noisy/low CC and ZDR into ”hook”</a:t>
            </a:r>
          </a:p>
          <a:p>
            <a:r>
              <a:rPr lang="en-US" dirty="0" smtClean="0"/>
              <a:t>Still about 40 knots of </a:t>
            </a:r>
            <a:r>
              <a:rPr lang="en-US" dirty="0" err="1" smtClean="0"/>
              <a:t>Vrot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09813" y="6138743"/>
            <a:ext cx="1905000" cy="53881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1942 UTC</a:t>
            </a:r>
          </a:p>
        </p:txBody>
      </p:sp>
    </p:spTree>
    <p:extLst>
      <p:ext uri="{BB962C8B-B14F-4D97-AF65-F5344CB8AC3E}">
        <p14:creationId xmlns:p14="http://schemas.microsoft.com/office/powerpoint/2010/main" val="2918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Schenectady/Albany County NY 5/22/14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5586209" cy="554799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43410" y="1295400"/>
            <a:ext cx="2795790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Rotation strengthens near town of Delanson.</a:t>
            </a:r>
          </a:p>
          <a:p>
            <a:r>
              <a:rPr lang="en-US" dirty="0" smtClean="0"/>
              <a:t>EF-3 damage.</a:t>
            </a:r>
          </a:p>
          <a:p>
            <a:r>
              <a:rPr lang="en-US" dirty="0" err="1" smtClean="0"/>
              <a:t>Vrot</a:t>
            </a:r>
            <a:r>
              <a:rPr lang="en-US" dirty="0" smtClean="0"/>
              <a:t> ~46 knots.</a:t>
            </a:r>
          </a:p>
          <a:p>
            <a:r>
              <a:rPr lang="en-US" dirty="0" smtClean="0"/>
              <a:t>Possibly a TDS here? </a:t>
            </a:r>
          </a:p>
          <a:p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09813" y="6138743"/>
            <a:ext cx="1905000" cy="53881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1947 UTC</a:t>
            </a:r>
          </a:p>
        </p:txBody>
      </p:sp>
    </p:spTree>
    <p:extLst>
      <p:ext uri="{BB962C8B-B14F-4D97-AF65-F5344CB8AC3E}">
        <p14:creationId xmlns:p14="http://schemas.microsoft.com/office/powerpoint/2010/main" val="16790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Schenectady/Albany County NY 5/22/14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5586208" cy="554799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43410" y="1295400"/>
            <a:ext cx="2795790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Very clear TDS. </a:t>
            </a:r>
          </a:p>
          <a:p>
            <a:r>
              <a:rPr lang="en-US" dirty="0" smtClean="0"/>
              <a:t>Maximum </a:t>
            </a:r>
            <a:r>
              <a:rPr lang="en-US" dirty="0" err="1" smtClean="0"/>
              <a:t>Vrot</a:t>
            </a:r>
            <a:r>
              <a:rPr lang="en-US" dirty="0" smtClean="0"/>
              <a:t> of nearly 50 knots. </a:t>
            </a:r>
          </a:p>
          <a:p>
            <a:r>
              <a:rPr lang="en-US" dirty="0" smtClean="0"/>
              <a:t>Finally</a:t>
            </a:r>
            <a:r>
              <a:rPr lang="is-IS" dirty="0" smtClean="0"/>
              <a:t>…</a:t>
            </a:r>
            <a:r>
              <a:rPr lang="en-US" dirty="0" smtClean="0"/>
              <a:t> a very clear TDS. </a:t>
            </a:r>
          </a:p>
          <a:p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09813" y="6138743"/>
            <a:ext cx="1905000" cy="53881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1952 UTC</a:t>
            </a:r>
          </a:p>
        </p:txBody>
      </p:sp>
    </p:spTree>
    <p:extLst>
      <p:ext uri="{BB962C8B-B14F-4D97-AF65-F5344CB8AC3E}">
        <p14:creationId xmlns:p14="http://schemas.microsoft.com/office/powerpoint/2010/main" val="124195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Lewis County NY 7/8/14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1143003"/>
            <a:ext cx="5586210" cy="554800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77284" y="1295400"/>
            <a:ext cx="2661916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Strongest velocity signature of all cases.</a:t>
            </a:r>
          </a:p>
          <a:p>
            <a:r>
              <a:rPr lang="en-US" dirty="0" smtClean="0"/>
              <a:t>35 knots </a:t>
            </a:r>
            <a:r>
              <a:rPr lang="en-US" dirty="0" err="1" smtClean="0"/>
              <a:t>Vrot</a:t>
            </a:r>
            <a:r>
              <a:rPr lang="en-US" dirty="0" smtClean="0"/>
              <a:t> prior to tornado.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09813" y="6138743"/>
            <a:ext cx="1905000" cy="53881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2247 UTC</a:t>
            </a:r>
          </a:p>
        </p:txBody>
      </p:sp>
    </p:spTree>
    <p:extLst>
      <p:ext uri="{BB962C8B-B14F-4D97-AF65-F5344CB8AC3E}">
        <p14:creationId xmlns:p14="http://schemas.microsoft.com/office/powerpoint/2010/main" val="984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Lewis County NY 7/8/14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1143003"/>
            <a:ext cx="5586210" cy="5548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77284" y="1295400"/>
            <a:ext cx="2661916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Large/classic TDS.</a:t>
            </a:r>
          </a:p>
          <a:p>
            <a:r>
              <a:rPr lang="en-US" dirty="0" err="1" smtClean="0"/>
              <a:t>Vrot</a:t>
            </a:r>
            <a:r>
              <a:rPr lang="en-US" dirty="0" smtClean="0"/>
              <a:t> approaching 65 knots!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09813" y="6138743"/>
            <a:ext cx="1905000" cy="53881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2250 UTC</a:t>
            </a:r>
          </a:p>
        </p:txBody>
      </p:sp>
    </p:spTree>
    <p:extLst>
      <p:ext uri="{BB962C8B-B14F-4D97-AF65-F5344CB8AC3E}">
        <p14:creationId xmlns:p14="http://schemas.microsoft.com/office/powerpoint/2010/main" val="14739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Velocity Signatures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95401"/>
            <a:ext cx="4648200" cy="462273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-7800000">
            <a:off x="4401019" y="2757621"/>
            <a:ext cx="914400" cy="1026925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2400000">
            <a:off x="3575883" y="2840756"/>
            <a:ext cx="914400" cy="1026925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624080" y="6120604"/>
            <a:ext cx="8062719" cy="609600"/>
          </a:xfrm>
          <a:prstGeom prst="rect">
            <a:avLst/>
          </a:prstGeom>
          <a:solidFill>
            <a:srgbClr val="200096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Vrot</a:t>
            </a:r>
            <a:r>
              <a:rPr lang="en-US" dirty="0" smtClean="0"/>
              <a:t> = (Max Outbound + Max Inbound) / 2</a:t>
            </a:r>
          </a:p>
        </p:txBody>
      </p:sp>
    </p:spTree>
    <p:extLst>
      <p:ext uri="{BB962C8B-B14F-4D97-AF65-F5344CB8AC3E}">
        <p14:creationId xmlns:p14="http://schemas.microsoft.com/office/powerpoint/2010/main" val="16112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Lewis County NY 7/8/14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1143003"/>
            <a:ext cx="5586209" cy="5548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77284" y="1295400"/>
            <a:ext cx="2661916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Couplet weakens but TDS grows.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09813" y="6138743"/>
            <a:ext cx="1905000" cy="53881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2253 UTC</a:t>
            </a:r>
          </a:p>
        </p:txBody>
      </p:sp>
    </p:spTree>
    <p:extLst>
      <p:ext uri="{BB962C8B-B14F-4D97-AF65-F5344CB8AC3E}">
        <p14:creationId xmlns:p14="http://schemas.microsoft.com/office/powerpoint/2010/main" val="63581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Lewis County NY 7/8/14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1219201"/>
            <a:ext cx="5586209" cy="545835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77284" y="1295400"/>
            <a:ext cx="2661916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Tornado debris reaches nearly 9,000 feet ARL. </a:t>
            </a:r>
          </a:p>
          <a:p>
            <a:r>
              <a:rPr lang="en-US" smtClean="0"/>
              <a:t>EF-1 strength, 12 mile path.</a:t>
            </a: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09813" y="6138743"/>
            <a:ext cx="1905000" cy="53881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2247 UTC</a:t>
            </a:r>
          </a:p>
        </p:txBody>
      </p:sp>
    </p:spTree>
    <p:extLst>
      <p:ext uri="{BB962C8B-B14F-4D97-AF65-F5344CB8AC3E}">
        <p14:creationId xmlns:p14="http://schemas.microsoft.com/office/powerpoint/2010/main" val="4637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Madison County NY 7/8/14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1143003"/>
            <a:ext cx="5586210" cy="554800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77284" y="1295400"/>
            <a:ext cx="2661916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4 fatalities / EF-2 tornado.</a:t>
            </a:r>
          </a:p>
          <a:p>
            <a:r>
              <a:rPr lang="en-US" dirty="0" smtClean="0"/>
              <a:t>Broad </a:t>
            </a:r>
            <a:r>
              <a:rPr lang="en-US" dirty="0" err="1" smtClean="0"/>
              <a:t>meso</a:t>
            </a:r>
            <a:r>
              <a:rPr lang="en-US" dirty="0" smtClean="0"/>
              <a:t> prior to </a:t>
            </a:r>
            <a:r>
              <a:rPr lang="en-US" dirty="0" err="1" smtClean="0"/>
              <a:t>tgen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NROT &gt; 1.00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09813" y="6138743"/>
            <a:ext cx="1905000" cy="53881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2258 UTC</a:t>
            </a:r>
          </a:p>
        </p:txBody>
      </p:sp>
    </p:spTree>
    <p:extLst>
      <p:ext uri="{BB962C8B-B14F-4D97-AF65-F5344CB8AC3E}">
        <p14:creationId xmlns:p14="http://schemas.microsoft.com/office/powerpoint/2010/main" val="16372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Madison County NY 7/8/14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1143003"/>
            <a:ext cx="5586210" cy="554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09813" y="6138743"/>
            <a:ext cx="1905000" cy="53881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2301 UTC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77284" y="1295400"/>
            <a:ext cx="2661916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Rapid tightening of low level rotation.</a:t>
            </a:r>
          </a:p>
          <a:p>
            <a:r>
              <a:rPr lang="en-US" dirty="0" err="1" smtClean="0"/>
              <a:t>Vrot</a:t>
            </a:r>
            <a:r>
              <a:rPr lang="en-US" dirty="0" smtClean="0"/>
              <a:t> of 35 knots at time of touchdown.</a:t>
            </a:r>
          </a:p>
        </p:txBody>
      </p:sp>
    </p:spTree>
    <p:extLst>
      <p:ext uri="{BB962C8B-B14F-4D97-AF65-F5344CB8AC3E}">
        <p14:creationId xmlns:p14="http://schemas.microsoft.com/office/powerpoint/2010/main" val="1549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Madison County NY 7/8/14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1143003"/>
            <a:ext cx="5586209" cy="554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09813" y="6138743"/>
            <a:ext cx="1905000" cy="53881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2303 UTC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77284" y="1295400"/>
            <a:ext cx="2661916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TDS now apparent. </a:t>
            </a:r>
          </a:p>
        </p:txBody>
      </p:sp>
    </p:spTree>
    <p:extLst>
      <p:ext uri="{BB962C8B-B14F-4D97-AF65-F5344CB8AC3E}">
        <p14:creationId xmlns:p14="http://schemas.microsoft.com/office/powerpoint/2010/main" val="6060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Madison County NY 7/8/14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1143003"/>
            <a:ext cx="5586209" cy="554799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09813" y="6138743"/>
            <a:ext cx="1905000" cy="53881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2306 UTC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77284" y="1295400"/>
            <a:ext cx="2661916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Rotation has weakened, TDS remains. </a:t>
            </a:r>
          </a:p>
        </p:txBody>
      </p:sp>
    </p:spTree>
    <p:extLst>
      <p:ext uri="{BB962C8B-B14F-4D97-AF65-F5344CB8AC3E}">
        <p14:creationId xmlns:p14="http://schemas.microsoft.com/office/powerpoint/2010/main" val="10553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Suffolk County MA 7/13/14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1143003"/>
            <a:ext cx="5586208" cy="554799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177284" y="1295400"/>
            <a:ext cx="2661916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Prior to touchdown 33 knots of </a:t>
            </a:r>
            <a:r>
              <a:rPr lang="en-US" dirty="0" err="1" smtClean="0"/>
              <a:t>Vrot</a:t>
            </a:r>
            <a:r>
              <a:rPr lang="en-US" dirty="0" smtClean="0"/>
              <a:t> (though not gate to gate)</a:t>
            </a:r>
          </a:p>
          <a:p>
            <a:r>
              <a:rPr lang="en-US" dirty="0" smtClean="0"/>
              <a:t>NROT &gt;1.0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09813" y="6138743"/>
            <a:ext cx="1905000" cy="53881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1330 UTC</a:t>
            </a:r>
          </a:p>
        </p:txBody>
      </p:sp>
    </p:spTree>
    <p:extLst>
      <p:ext uri="{BB962C8B-B14F-4D97-AF65-F5344CB8AC3E}">
        <p14:creationId xmlns:p14="http://schemas.microsoft.com/office/powerpoint/2010/main" val="204668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Suffolk County MA 7/13/14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1143003"/>
            <a:ext cx="5586207" cy="554799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177284" y="1295400"/>
            <a:ext cx="2661916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VROT spikes to 42 knots after touchdown.</a:t>
            </a:r>
          </a:p>
          <a:p>
            <a:r>
              <a:rPr lang="en-US" dirty="0" smtClean="0"/>
              <a:t>NROT &gt;1.0</a:t>
            </a:r>
          </a:p>
          <a:p>
            <a:r>
              <a:rPr lang="en-US" dirty="0" smtClean="0"/>
              <a:t>TDS extends up to 6100ft ARL.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09813" y="6138743"/>
            <a:ext cx="1905000" cy="53881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1334 UTC</a:t>
            </a:r>
          </a:p>
        </p:txBody>
      </p:sp>
    </p:spTree>
    <p:extLst>
      <p:ext uri="{BB962C8B-B14F-4D97-AF65-F5344CB8AC3E}">
        <p14:creationId xmlns:p14="http://schemas.microsoft.com/office/powerpoint/2010/main" val="749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Suffolk County MA 7/13/14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1143003"/>
            <a:ext cx="5586207" cy="554799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177284" y="1295400"/>
            <a:ext cx="2661916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Tornado lifts but debris remains lofted more than 5 minutes after tornado dissipates.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09813" y="6138743"/>
            <a:ext cx="1905000" cy="53881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1339 UTC</a:t>
            </a:r>
          </a:p>
        </p:txBody>
      </p:sp>
    </p:spTree>
    <p:extLst>
      <p:ext uri="{BB962C8B-B14F-4D97-AF65-F5344CB8AC3E}">
        <p14:creationId xmlns:p14="http://schemas.microsoft.com/office/powerpoint/2010/main" val="1762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Worcester County MA 9/1/14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23" y="1143003"/>
            <a:ext cx="5578564" cy="554799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177284" y="1295400"/>
            <a:ext cx="2661916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22 knots rotational velocity prior to touchdown.</a:t>
            </a:r>
          </a:p>
          <a:p>
            <a:r>
              <a:rPr lang="en-US" dirty="0" smtClean="0"/>
              <a:t>NROT = 0.81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09813" y="6138743"/>
            <a:ext cx="1905000" cy="53881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0004 UTC</a:t>
            </a:r>
          </a:p>
        </p:txBody>
      </p:sp>
    </p:spTree>
    <p:extLst>
      <p:ext uri="{BB962C8B-B14F-4D97-AF65-F5344CB8AC3E}">
        <p14:creationId xmlns:p14="http://schemas.microsoft.com/office/powerpoint/2010/main" val="12523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 All Velocity Signatures are Equal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28829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6248400" y="4091947"/>
            <a:ext cx="1088635" cy="369966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638800" y="3203014"/>
            <a:ext cx="838200" cy="634866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5257800" y="5116164"/>
            <a:ext cx="2590800" cy="609600"/>
          </a:xfrm>
          <a:prstGeom prst="rect">
            <a:avLst/>
          </a:prstGeom>
          <a:solidFill>
            <a:srgbClr val="200096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88kts outbound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257800" y="2421284"/>
            <a:ext cx="2819400" cy="609600"/>
          </a:xfrm>
          <a:prstGeom prst="rect">
            <a:avLst/>
          </a:prstGeom>
          <a:solidFill>
            <a:srgbClr val="200096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38kts inbound</a:t>
            </a:r>
          </a:p>
        </p:txBody>
      </p:sp>
    </p:spTree>
    <p:extLst>
      <p:ext uri="{BB962C8B-B14F-4D97-AF65-F5344CB8AC3E}">
        <p14:creationId xmlns:p14="http://schemas.microsoft.com/office/powerpoint/2010/main" val="3810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Worcester County MA 9/1/14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23" y="1143003"/>
            <a:ext cx="5578564" cy="554799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177284" y="1295400"/>
            <a:ext cx="2661916" cy="4819461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Peak VROT (not gate to gate) of 28 knots. </a:t>
            </a:r>
          </a:p>
          <a:p>
            <a:r>
              <a:rPr lang="en-US" dirty="0" smtClean="0"/>
              <a:t>Small TDS does have vertical continuity 0.5 and 0.9 </a:t>
            </a:r>
            <a:r>
              <a:rPr lang="en-US" dirty="0" err="1" smtClean="0"/>
              <a:t>deg</a:t>
            </a:r>
            <a:r>
              <a:rPr lang="en-US" dirty="0" smtClean="0"/>
              <a:t> scans.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09813" y="6138743"/>
            <a:ext cx="1905000" cy="53881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0004 UTC</a:t>
            </a:r>
          </a:p>
        </p:txBody>
      </p:sp>
    </p:spTree>
    <p:extLst>
      <p:ext uri="{BB962C8B-B14F-4D97-AF65-F5344CB8AC3E}">
        <p14:creationId xmlns:p14="http://schemas.microsoft.com/office/powerpoint/2010/main" val="45076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Chemung County NY 9/2/14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23" y="1146798"/>
            <a:ext cx="5578564" cy="554040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09813" y="6138743"/>
            <a:ext cx="1905000" cy="53881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2305 UTC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77284" y="1295401"/>
            <a:ext cx="2661916" cy="2286000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Vrot</a:t>
            </a:r>
            <a:r>
              <a:rPr lang="en-US" dirty="0" smtClean="0"/>
              <a:t> of 26 knots prior to </a:t>
            </a:r>
            <a:r>
              <a:rPr lang="en-US" dirty="0" err="1" smtClean="0"/>
              <a:t>tgen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NROT = 0.93</a:t>
            </a:r>
          </a:p>
        </p:txBody>
      </p:sp>
    </p:spTree>
    <p:extLst>
      <p:ext uri="{BB962C8B-B14F-4D97-AF65-F5344CB8AC3E}">
        <p14:creationId xmlns:p14="http://schemas.microsoft.com/office/powerpoint/2010/main" val="12701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Chemung County NY 9/2/14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23" y="1146798"/>
            <a:ext cx="5578563" cy="554040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09813" y="6138743"/>
            <a:ext cx="1905000" cy="53881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2310 UTC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77284" y="1295401"/>
            <a:ext cx="2661916" cy="2667000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TDS reaches 9200ft ARL! </a:t>
            </a:r>
          </a:p>
          <a:p>
            <a:r>
              <a:rPr lang="en-US" dirty="0" smtClean="0"/>
              <a:t>Maximum </a:t>
            </a:r>
            <a:r>
              <a:rPr lang="en-US" dirty="0" err="1" smtClean="0"/>
              <a:t>Vrot</a:t>
            </a:r>
            <a:r>
              <a:rPr lang="en-US" dirty="0" smtClean="0"/>
              <a:t> of 29 knots. </a:t>
            </a:r>
          </a:p>
        </p:txBody>
      </p:sp>
    </p:spTree>
    <p:extLst>
      <p:ext uri="{BB962C8B-B14F-4D97-AF65-F5344CB8AC3E}">
        <p14:creationId xmlns:p14="http://schemas.microsoft.com/office/powerpoint/2010/main" val="169672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Chemung County NY 9/2/14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23" y="1146798"/>
            <a:ext cx="5578563" cy="554040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09813" y="6138743"/>
            <a:ext cx="1905000" cy="53881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2318 UTC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77284" y="1295401"/>
            <a:ext cx="2661916" cy="2819400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TDS </a:t>
            </a:r>
            <a:r>
              <a:rPr lang="en-US" smtClean="0"/>
              <a:t>lingers for nearly 10 minutes after tornado lifts.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43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3276600"/>
            <a:ext cx="8305800" cy="3124199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Rotational velocity exceeding 25 knots is a good threshold for “concern”. </a:t>
            </a:r>
          </a:p>
          <a:p>
            <a:r>
              <a:rPr lang="en-US" dirty="0" smtClean="0"/>
              <a:t>Previous CT-based study had 22.5 knots of </a:t>
            </a:r>
            <a:r>
              <a:rPr lang="en-US" dirty="0" err="1" smtClean="0"/>
              <a:t>Vrot</a:t>
            </a:r>
            <a:r>
              <a:rPr lang="is-IS" dirty="0" smtClean="0"/>
              <a:t>… </a:t>
            </a:r>
            <a:r>
              <a:rPr lang="en-US" dirty="0" smtClean="0"/>
              <a:t>with many pre-super resolution cases.</a:t>
            </a:r>
          </a:p>
          <a:p>
            <a:r>
              <a:rPr lang="en-US" dirty="0" smtClean="0"/>
              <a:t>3 out of the 4 EF-2 or greater tornadoes had </a:t>
            </a:r>
            <a:r>
              <a:rPr lang="en-US" dirty="0" err="1" smtClean="0"/>
              <a:t>Vrot</a:t>
            </a:r>
            <a:r>
              <a:rPr lang="en-US" dirty="0" smtClean="0"/>
              <a:t> &gt;40 knots.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12914"/>
              </p:ext>
            </p:extLst>
          </p:nvPr>
        </p:nvGraphicFramePr>
        <p:xfrm>
          <a:off x="1447800" y="1600200"/>
          <a:ext cx="2819400" cy="9847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3252"/>
                <a:gridCol w="1586148"/>
              </a:tblGrid>
              <a:tr h="4360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Vrot Prior (kts)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269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Mean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25.5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269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Median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26.6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484129"/>
              </p:ext>
            </p:extLst>
          </p:nvPr>
        </p:nvGraphicFramePr>
        <p:xfrm>
          <a:off x="4495800" y="1600200"/>
          <a:ext cx="2743200" cy="9847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9922"/>
                <a:gridCol w="1543278"/>
              </a:tblGrid>
              <a:tr h="3529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Vrot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Max </a:t>
                      </a: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en-US" sz="1800" dirty="0" err="1">
                          <a:effectLst/>
                        </a:rPr>
                        <a:t>kts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159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Mean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29.5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159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Median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30.7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3898267" cy="3871603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495800" y="1523999"/>
            <a:ext cx="4343400" cy="3871603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Tornado warnings preceded TDS only 2 of 14 times.</a:t>
            </a:r>
          </a:p>
          <a:p>
            <a:r>
              <a:rPr lang="en-US" dirty="0" smtClean="0"/>
              <a:t>Can be useful to issue a warning in borderline case?</a:t>
            </a:r>
          </a:p>
          <a:p>
            <a:r>
              <a:rPr lang="en-US" dirty="0" smtClean="0"/>
              <a:t>Still, 10 of 54 tornadoes had no velocity signature at all. </a:t>
            </a:r>
          </a:p>
        </p:txBody>
      </p:sp>
    </p:spTree>
    <p:extLst>
      <p:ext uri="{BB962C8B-B14F-4D97-AF65-F5344CB8AC3E}">
        <p14:creationId xmlns:p14="http://schemas.microsoft.com/office/powerpoint/2010/main" val="1717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 All Velocity Signatures are Equal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94" y="1295400"/>
            <a:ext cx="9144000" cy="528829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5562600" y="3497678"/>
            <a:ext cx="353529" cy="883737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6781800" y="3038579"/>
            <a:ext cx="381000" cy="1059277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4538382" y="4872954"/>
            <a:ext cx="2590800" cy="609600"/>
          </a:xfrm>
          <a:prstGeom prst="rect">
            <a:avLst/>
          </a:prstGeom>
          <a:solidFill>
            <a:srgbClr val="200096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36kts inbound</a:t>
            </a:r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97706" y="2222898"/>
            <a:ext cx="2819400" cy="609600"/>
          </a:xfrm>
          <a:prstGeom prst="rect">
            <a:avLst/>
          </a:prstGeom>
          <a:solidFill>
            <a:srgbClr val="200096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36kts outbound</a:t>
            </a:r>
          </a:p>
        </p:txBody>
      </p:sp>
    </p:spTree>
    <p:extLst>
      <p:ext uri="{BB962C8B-B14F-4D97-AF65-F5344CB8AC3E}">
        <p14:creationId xmlns:p14="http://schemas.microsoft.com/office/powerpoint/2010/main" val="104450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 All Velocity Signatures are Equal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28829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324600" y="3612283"/>
            <a:ext cx="1066800" cy="441563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829300" y="4572000"/>
            <a:ext cx="990600" cy="398642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5257800" y="5116164"/>
            <a:ext cx="2590800" cy="609600"/>
          </a:xfrm>
          <a:prstGeom prst="rect">
            <a:avLst/>
          </a:prstGeom>
          <a:solidFill>
            <a:srgbClr val="200096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33kts inbound</a:t>
            </a:r>
            <a:endParaRPr lang="en-US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15000" y="2743606"/>
            <a:ext cx="2819400" cy="609600"/>
          </a:xfrm>
          <a:prstGeom prst="rect">
            <a:avLst/>
          </a:prstGeom>
          <a:solidFill>
            <a:srgbClr val="200096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12kts outbound</a:t>
            </a:r>
          </a:p>
        </p:txBody>
      </p:sp>
    </p:spTree>
    <p:extLst>
      <p:ext uri="{BB962C8B-B14F-4D97-AF65-F5344CB8AC3E}">
        <p14:creationId xmlns:p14="http://schemas.microsoft.com/office/powerpoint/2010/main" val="60824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Velocity Signatures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05400" y="2667000"/>
            <a:ext cx="3657600" cy="2590800"/>
          </a:xfrm>
          <a:prstGeom prst="rect">
            <a:avLst/>
          </a:prstGeom>
          <a:solidFill>
            <a:srgbClr val="200096">
              <a:alpha val="25098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Immediately prior to </a:t>
            </a:r>
            <a:r>
              <a:rPr lang="en-US" dirty="0" err="1" smtClean="0"/>
              <a:t>tornadogenesis</a:t>
            </a:r>
            <a:r>
              <a:rPr lang="en-US" dirty="0" smtClean="0"/>
              <a:t> 14 of 54 (26%) had no discernible low level rotation</a:t>
            </a:r>
            <a:endParaRPr lang="is-I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6157"/>
              </p:ext>
            </p:extLst>
          </p:nvPr>
        </p:nvGraphicFramePr>
        <p:xfrm>
          <a:off x="1295400" y="4724400"/>
          <a:ext cx="2286000" cy="883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9934"/>
                <a:gridCol w="1286066"/>
              </a:tblGrid>
              <a:tr h="2916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Vrot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Prior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96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Mean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26.6 knots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96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Median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25.5 knots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6166018"/>
              </p:ext>
            </p:extLst>
          </p:nvPr>
        </p:nvGraphicFramePr>
        <p:xfrm>
          <a:off x="152400" y="120931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38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Velocity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287353"/>
            <a:ext cx="3657600" cy="2651748"/>
          </a:xfrm>
          <a:solidFill>
            <a:srgbClr val="200096">
              <a:alpha val="25098"/>
            </a:srgb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During life of the tornado</a:t>
            </a:r>
            <a:r>
              <a:rPr lang="is-IS" dirty="0"/>
              <a:t> </a:t>
            </a:r>
            <a:r>
              <a:rPr lang="is-IS" dirty="0" smtClean="0"/>
              <a:t>10 of 54 (18%) had no discernible low level mesocyclone</a:t>
            </a:r>
            <a:r>
              <a:rPr lang="is-IS" dirty="0"/>
              <a:t>.</a:t>
            </a:r>
            <a:endParaRPr lang="is-I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892843"/>
              </p:ext>
            </p:extLst>
          </p:nvPr>
        </p:nvGraphicFramePr>
        <p:xfrm>
          <a:off x="1255077" y="4701116"/>
          <a:ext cx="3164523" cy="17758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4215"/>
                <a:gridCol w="1780308"/>
              </a:tblGrid>
              <a:tr h="6364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Vrot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Max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5697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Mean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30.7 knots</a:t>
                      </a:r>
                    </a:p>
                  </a:txBody>
                  <a:tcPr marL="68580" marR="68580" marT="0" marB="0"/>
                </a:tc>
              </a:tr>
              <a:tr h="5697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Median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29.5</a:t>
                      </a:r>
                      <a:r>
                        <a:rPr lang="en-US" sz="1800" baseline="0" dirty="0" smtClean="0">
                          <a:effectLst/>
                        </a:rPr>
                        <a:t> knots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946900"/>
              </p:ext>
            </p:extLst>
          </p:nvPr>
        </p:nvGraphicFramePr>
        <p:xfrm>
          <a:off x="228600" y="128735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7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1529</Words>
  <Application>Microsoft Office PowerPoint</Application>
  <PresentationFormat>On-screen Show (4:3)</PresentationFormat>
  <Paragraphs>270</Paragraphs>
  <Slides>55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Northeast US Tornadoes and Tornado Debris Signatures</vt:lpstr>
      <vt:lpstr>About Tornadoes in the NE US</vt:lpstr>
      <vt:lpstr>Doppler Radar &amp; Tornadoes</vt:lpstr>
      <vt:lpstr>Velocity Signatures</vt:lpstr>
      <vt:lpstr>Not All Velocity Signatures are Equal</vt:lpstr>
      <vt:lpstr>Not All Velocity Signatures are Equal</vt:lpstr>
      <vt:lpstr>Not All Velocity Signatures are Equal</vt:lpstr>
      <vt:lpstr>Velocity Signatures</vt:lpstr>
      <vt:lpstr>Velocity Signatures</vt:lpstr>
      <vt:lpstr>What is Dual Pol Radar?</vt:lpstr>
      <vt:lpstr>What’s a Tornado Debris Signature?</vt:lpstr>
      <vt:lpstr>What’s a Tornado Debris Signature?</vt:lpstr>
      <vt:lpstr>TDS Detection – Step By Step</vt:lpstr>
      <vt:lpstr>TDS Detection – Step #1</vt:lpstr>
      <vt:lpstr>TDS Detection – Step #2</vt:lpstr>
      <vt:lpstr>TDS Detection – Step #3</vt:lpstr>
      <vt:lpstr>TDS Detection – Step #3</vt:lpstr>
      <vt:lpstr>TDS Detection – Step #4</vt:lpstr>
      <vt:lpstr>TDS Detection – Biggest Mistake</vt:lpstr>
      <vt:lpstr>TDS Cheat Sheet</vt:lpstr>
      <vt:lpstr>NE US Tornado Debris Signatures</vt:lpstr>
      <vt:lpstr>Schenectady County NY 5/29/13</vt:lpstr>
      <vt:lpstr>Schenectady County NY 5/29/13</vt:lpstr>
      <vt:lpstr>Schenectady County NY 5/29/13</vt:lpstr>
      <vt:lpstr>Schenectady County NY 5/29/13</vt:lpstr>
      <vt:lpstr>Schoharie County NY 5/29/13</vt:lpstr>
      <vt:lpstr>Schoharie County NY 5/29/13</vt:lpstr>
      <vt:lpstr>Schoharie County NY 5/29/13</vt:lpstr>
      <vt:lpstr>Schoharie County NY 5/29/13</vt:lpstr>
      <vt:lpstr>Fairfield County CT 7/1/13</vt:lpstr>
      <vt:lpstr>Fairfield County CT 7/1/13</vt:lpstr>
      <vt:lpstr>Fairfield County CT 7/1/13</vt:lpstr>
      <vt:lpstr>Schenectady/Albany County NY 5/22/14</vt:lpstr>
      <vt:lpstr>Schenectady/Albany County NY 5/22/14</vt:lpstr>
      <vt:lpstr>Schenectady/Albany County NY 5/22/14</vt:lpstr>
      <vt:lpstr>Schenectady/Albany County NY 5/22/14</vt:lpstr>
      <vt:lpstr>Schenectady/Albany County NY 5/22/14</vt:lpstr>
      <vt:lpstr>Lewis County NY 7/8/14</vt:lpstr>
      <vt:lpstr>Lewis County NY 7/8/14</vt:lpstr>
      <vt:lpstr>Lewis County NY 7/8/14</vt:lpstr>
      <vt:lpstr>Lewis County NY 7/8/14</vt:lpstr>
      <vt:lpstr>Madison County NY 7/8/14</vt:lpstr>
      <vt:lpstr>Madison County NY 7/8/14</vt:lpstr>
      <vt:lpstr>Madison County NY 7/8/14</vt:lpstr>
      <vt:lpstr>Madison County NY 7/8/14</vt:lpstr>
      <vt:lpstr>Suffolk County MA 7/13/14</vt:lpstr>
      <vt:lpstr>Suffolk County MA 7/13/14</vt:lpstr>
      <vt:lpstr>Suffolk County MA 7/13/14</vt:lpstr>
      <vt:lpstr>Worcester County MA 9/1/14</vt:lpstr>
      <vt:lpstr>Worcester County MA 9/1/14</vt:lpstr>
      <vt:lpstr>Chemung County NY 9/2/14</vt:lpstr>
      <vt:lpstr>Chemung County NY 9/2/14</vt:lpstr>
      <vt:lpstr>Chemung County NY 9/2/14</vt:lpstr>
      <vt:lpstr>Summary</vt:lpstr>
      <vt:lpstr>Summary</vt:lpstr>
    </vt:vector>
  </TitlesOfParts>
  <Company>NBC Universal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Years of Connecticut Tornadoes</dc:title>
  <dc:creator>Hanrahan, Ryan (206064578)</dc:creator>
  <cp:lastModifiedBy>glennfield40@yahoo.com</cp:lastModifiedBy>
  <cp:revision>103</cp:revision>
  <dcterms:created xsi:type="dcterms:W3CDTF">2014-10-02T23:24:18Z</dcterms:created>
  <dcterms:modified xsi:type="dcterms:W3CDTF">2016-10-25T18:01:08Z</dcterms:modified>
</cp:coreProperties>
</file>